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4563" r:id="rId3"/>
    <p:sldMasterId id="2147484575" r:id="rId4"/>
  </p:sldMasterIdLst>
  <p:notesMasterIdLst>
    <p:notesMasterId r:id="rId22"/>
  </p:notesMasterIdLst>
  <p:sldIdLst>
    <p:sldId id="256" r:id="rId5"/>
    <p:sldId id="354" r:id="rId6"/>
    <p:sldId id="319" r:id="rId7"/>
    <p:sldId id="284" r:id="rId8"/>
    <p:sldId id="334" r:id="rId9"/>
    <p:sldId id="314" r:id="rId10"/>
    <p:sldId id="324" r:id="rId11"/>
    <p:sldId id="320" r:id="rId12"/>
    <p:sldId id="327" r:id="rId13"/>
    <p:sldId id="326" r:id="rId14"/>
    <p:sldId id="315" r:id="rId15"/>
    <p:sldId id="332" r:id="rId16"/>
    <p:sldId id="344" r:id="rId17"/>
    <p:sldId id="357" r:id="rId18"/>
    <p:sldId id="356" r:id="rId19"/>
    <p:sldId id="333" r:id="rId20"/>
    <p:sldId id="30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8D0"/>
    <a:srgbClr val="6C89DA"/>
    <a:srgbClr val="8FAFE9"/>
    <a:srgbClr val="3399FF"/>
    <a:srgbClr val="FFFFFF"/>
    <a:srgbClr val="2A4F8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706" autoAdjust="0"/>
  </p:normalViewPr>
  <p:slideViewPr>
    <p:cSldViewPr>
      <p:cViewPr varScale="1">
        <p:scale>
          <a:sx n="111" d="100"/>
          <a:sy n="111" d="100"/>
        </p:scale>
        <p:origin x="168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53537F9-5B25-4B10-9FB8-876D6711D44D}" type="datetimeFigureOut">
              <a:rPr lang="hr-HR"/>
              <a:pPr>
                <a:defRPr/>
              </a:pPr>
              <a:t>11.05.2020.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041CF6-301F-48BB-BC7A-5C9EF6F0F7C1}" type="slidenum">
              <a:rPr lang="hr-HR" altLang="x-none"/>
              <a:pPr/>
              <a:t>‹#›</a:t>
            </a:fld>
            <a:endParaRPr lang="hr-HR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x-none"/>
          </a:p>
        </p:txBody>
      </p:sp>
      <p:sp>
        <p:nvSpPr>
          <p:cNvPr id="2560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732396-371C-4B4C-B68C-3574429FCD9A}" type="slidenum">
              <a:rPr lang="hr-HR" altLang="x-non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hr-HR" altLang="x-non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381000" y="5257800"/>
            <a:ext cx="8763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hr-HR" altLang="x-none"/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395288" y="2349500"/>
          <a:ext cx="8748712" cy="295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0" name="Image" r:id="rId3" imgW="6590476" imgH="2450794" progId="Photoshop.Image.6">
                  <p:embed/>
                </p:oleObj>
              </mc:Choice>
              <mc:Fallback>
                <p:oleObj name="Image" r:id="rId3" imgW="6590476" imgH="2450794" progId="Photoshop.Image.6">
                  <p:embed/>
                  <p:pic>
                    <p:nvPicPr>
                      <p:cNvPr id="513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349500"/>
                        <a:ext cx="8748712" cy="295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94A9E4">
                                    <a:alpha val="39998"/>
                                  </a:srgb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-36513" y="5138738"/>
            <a:ext cx="431801" cy="17192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hr-HR" altLang="x-none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ltGray">
          <a:xfrm>
            <a:off x="-36513" y="4149725"/>
            <a:ext cx="431801" cy="10064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hr-HR" altLang="x-none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ltGray">
          <a:xfrm>
            <a:off x="-36513" y="0"/>
            <a:ext cx="431801" cy="23495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hr-HR" altLang="x-none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ltGray">
          <a:xfrm>
            <a:off x="-36513" y="2349500"/>
            <a:ext cx="431801" cy="863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hr-HR" altLang="x-none"/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ltGray">
          <a:xfrm>
            <a:off x="-36513" y="3200400"/>
            <a:ext cx="431801" cy="962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hr-HR" altLang="x-non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1219200"/>
            <a:ext cx="7239000" cy="6858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066800" y="1905000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rgbClr val="8FAFE9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744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022000-AE98-4815-841F-AF71E076D10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49842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B8C1F-8652-473A-AAC4-040E997A561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540168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391400" cy="563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66838"/>
            <a:ext cx="8229600" cy="4919662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5A2B69-17B9-43DE-88C0-49C5B10FEBF0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421004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61B62-37F0-4AE9-872F-10522FAD3A6E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71B6A-6A39-413F-B128-A2F97144A23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9044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4DD92-5AA2-4D9E-A65B-1100A06EBCD1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FBB5E-EC08-4E03-B3DE-29C68C66F46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73292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F3351-58DE-495E-BCEB-5B7A9A4E6DC4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6DB22-164E-4021-BA20-A9790D03439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2394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09750-B651-421E-BF18-379B9CFB5964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6F5C0-58B4-4F21-9B20-E829E8417FF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73909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610A-C0DC-428C-84D5-30BEB95288C1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51321-1E4A-467A-84EF-D6C46551A2F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09869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EA3DE-70C6-40FD-8C81-F6F2F7F6BEDF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007F7-549F-4203-AE95-9D3679E9E5F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68517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79F67-5823-4D34-97E2-ACA9DBA2FEC1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3E083-1244-4F03-83FA-2FFAAEED2A4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785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B8275-5F72-432F-A3B9-0AC4B867E9A0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756870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1F95F-0B33-4E96-9A01-80F399E627F4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85F36-72BC-4BB1-BEF4-3C6E56E1B04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34150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9B4EB-54E5-417C-A4B1-8F4686C7F13C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C82E4-21BA-4AF6-A447-0D09100D216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41063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D2C0D-3523-4E2B-887D-7E0E0EA7A8E0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80F9F-1DA1-4829-9F6E-902AB510762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51264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7621-7F77-4E40-A9FF-F0BC464692D3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0A55C-19D7-4D88-B72C-365292DD863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45575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EE0ED-829F-4FBF-A426-58A2BF9DB447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0D13C-E2C7-4292-8AA1-0C8804E46BE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98781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31D8F-7B98-4C2B-AC27-8C82343E0D38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2CAA4-EA16-4A86-A6B4-7610CA1952E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11887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6FC23-DA9B-4119-BA98-F449EC76369F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54B60-4101-412B-BE8A-38D071B288E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30217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5E189-C3C3-481E-8E6F-91D17969F7C4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9686F-8EB8-4F07-876B-FBD82871122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15680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CE171-AB5A-41AA-856A-269D3A7AE0B6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BEFD6-B20A-44C4-AB93-2EF4B467EA6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77356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A086D-4D30-4CFF-B18F-7D3CC56BC2A3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158C5-3EBE-48CA-B5C0-4FAC2F63760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230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9AB83-D00C-4BD5-BA9A-E90EF4041F9F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57765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D162D-CCDD-48AA-BEFD-A9D470259FBD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59434-2627-44C4-B504-588A783D868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34451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F4679-AA56-456F-A865-C2E220F5D8E2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34AFE-FD28-4DC8-BAB7-0BF0E117233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72722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20816-4A9B-46BC-A8CA-AEED972D4F10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EBA79-F6FC-473A-8B51-7A9CA7EFD21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41350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3F64B-0A5A-4D52-9F22-4E1EFEB79E25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B0614-124D-4E2D-891E-55D8EF10DF0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669365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F8F0D-E93E-40F9-956B-DDB97201E56B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5C52C-354D-4856-98D0-EC113D00ABA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171323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8DFB8-09C7-4371-BD36-364A3A8B4CFB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9F7F6-C641-4C8B-8009-8AA00F43DF6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621948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29463-183A-4439-BDF2-0593CF34BA0C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1E974-2E9A-42CC-8F70-A5890B89704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902701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E5C18-18B7-44B4-93A8-0F8EE9F26CB6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75E6E-1C62-4728-8642-945326FD336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72026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31AC-326E-421D-BCCB-1E4165C51E75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9C794-9657-4B4F-BA42-F42FDF21989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081093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21217-197E-41D2-92F1-CB1F40EF8A6A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243B4-58EE-410F-B715-41B94C47BDB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1368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6838"/>
            <a:ext cx="4038600" cy="4919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6838"/>
            <a:ext cx="4038600" cy="4919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80F1E-95CA-4710-8212-2BF8060430E1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2604689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02F15-595D-429C-8E8F-91EAB6E31EA9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16BA2-77AC-4F08-9392-855C45E2A4C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41105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0E45D-4FA0-4C87-AF4F-887380BC7491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F974B-FA71-42AE-8D68-8116E915E8E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14141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9CB17-D6BE-4D21-9BD5-847625A307CF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7013E-C2B5-42A3-B601-C1B3E4493E6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74625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37D71-F91E-446F-8CF8-E70DB0A52026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87557-E04E-4F64-B7AB-7DCFDD0147E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850166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E1E0F-CCFA-4329-9857-AC863322BCE9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BD4E0-F06C-47B7-A247-35DE024FD8A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790201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09873-5629-498E-9051-E7F62A68DEAF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44CB6-D231-44D7-9D53-273730C8B20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9844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EC584-47E2-4234-8558-8C6CD0EFE40C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2448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5C19F-AECD-4FEA-B472-22B11FA71B1C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84640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599535-7783-48D3-943E-E85FFAB1CFD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87983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F99A8-D77F-42AE-BA83-275A3510724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3766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666299-8442-40C7-B2EE-A482F8D11931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02160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F8">
            <a:alpha val="490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gray">
          <a:xfrm>
            <a:off x="0" y="404813"/>
            <a:ext cx="9144000" cy="7207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hr-HR" altLang="x-non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6838"/>
            <a:ext cx="8229600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02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j-lt"/>
              </a:defRPr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64992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Verdana" panose="020B0604030504040204" pitchFamily="34" charset="0"/>
              </a:defRPr>
            </a:lvl1pPr>
          </a:lstStyle>
          <a:p>
            <a:fld id="{325E42C1-7960-46AB-80E6-739D9577B883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457200"/>
            <a:ext cx="7391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31" name="Rectangle 16"/>
          <p:cNvSpPr>
            <a:spLocks noChangeArrowheads="1"/>
          </p:cNvSpPr>
          <p:nvPr/>
        </p:nvSpPr>
        <p:spPr bwMode="ltGray">
          <a:xfrm>
            <a:off x="-9525" y="0"/>
            <a:ext cx="188913" cy="6858000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hr-HR" altLang="x-none"/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ltGray">
          <a:xfrm>
            <a:off x="0" y="404813"/>
            <a:ext cx="184150" cy="7207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hr-HR" altLang="x-none"/>
          </a:p>
        </p:txBody>
      </p:sp>
      <p:sp>
        <p:nvSpPr>
          <p:cNvPr id="1033" name="Rectangle 19"/>
          <p:cNvSpPr>
            <a:spLocks noChangeArrowheads="1"/>
          </p:cNvSpPr>
          <p:nvPr/>
        </p:nvSpPr>
        <p:spPr bwMode="ltGray">
          <a:xfrm>
            <a:off x="-14288" y="1128713"/>
            <a:ext cx="184151" cy="7207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hr-HR" altLang="x-none"/>
          </a:p>
        </p:txBody>
      </p:sp>
      <p:sp>
        <p:nvSpPr>
          <p:cNvPr id="1034" name="Rectangle 20"/>
          <p:cNvSpPr>
            <a:spLocks noChangeArrowheads="1"/>
          </p:cNvSpPr>
          <p:nvPr/>
        </p:nvSpPr>
        <p:spPr bwMode="ltGray">
          <a:xfrm>
            <a:off x="-14288" y="1847850"/>
            <a:ext cx="184151" cy="7207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hr-HR" altLang="x-none"/>
          </a:p>
        </p:txBody>
      </p:sp>
      <p:sp>
        <p:nvSpPr>
          <p:cNvPr id="1035" name="Rectangle 21"/>
          <p:cNvSpPr>
            <a:spLocks noChangeArrowheads="1"/>
          </p:cNvSpPr>
          <p:nvPr/>
        </p:nvSpPr>
        <p:spPr bwMode="ltGray">
          <a:xfrm>
            <a:off x="-14288" y="2552700"/>
            <a:ext cx="184151" cy="7207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hr-HR" altLang="x-none"/>
          </a:p>
        </p:txBody>
      </p:sp>
      <p:sp>
        <p:nvSpPr>
          <p:cNvPr id="1036" name="Oval 22" descr="biz"/>
          <p:cNvSpPr>
            <a:spLocks noChangeArrowheads="1"/>
          </p:cNvSpPr>
          <p:nvPr/>
        </p:nvSpPr>
        <p:spPr bwMode="gray">
          <a:xfrm>
            <a:off x="7740650" y="188913"/>
            <a:ext cx="1223963" cy="1265237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hr-HR" altLang="x-non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136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18" r:id="rId2"/>
    <p:sldLayoutId id="2147484819" r:id="rId3"/>
    <p:sldLayoutId id="2147484820" r:id="rId4"/>
    <p:sldLayoutId id="2147484821" r:id="rId5"/>
    <p:sldLayoutId id="2147484822" r:id="rId6"/>
    <p:sldLayoutId id="2147484823" r:id="rId7"/>
    <p:sldLayoutId id="2147484824" r:id="rId8"/>
    <p:sldLayoutId id="2147484825" r:id="rId9"/>
    <p:sldLayoutId id="2147484826" r:id="rId10"/>
    <p:sldLayoutId id="2147484827" r:id="rId11"/>
    <p:sldLayoutId id="2147484828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E6F2">
            <a:alpha val="490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3A01552-C71D-44CB-9305-9240BC923949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E52CACE-154D-4EBD-875D-F3B0CBD83820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9" r:id="rId1"/>
    <p:sldLayoutId id="2147484830" r:id="rId2"/>
    <p:sldLayoutId id="2147484831" r:id="rId3"/>
    <p:sldLayoutId id="2147484832" r:id="rId4"/>
    <p:sldLayoutId id="2147484833" r:id="rId5"/>
    <p:sldLayoutId id="2147484834" r:id="rId6"/>
    <p:sldLayoutId id="2147484835" r:id="rId7"/>
    <p:sldLayoutId id="2147484836" r:id="rId8"/>
    <p:sldLayoutId id="2147484837" r:id="rId9"/>
    <p:sldLayoutId id="2147484838" r:id="rId10"/>
    <p:sldLayoutId id="2147484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E6F2">
            <a:alpha val="490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5CC34A9E-2B04-4A2B-B6F4-BE429F46F0B5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B1FD6CE-2E27-4F30-A793-EDED94DE5F3C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0" r:id="rId1"/>
    <p:sldLayoutId id="2147484841" r:id="rId2"/>
    <p:sldLayoutId id="2147484842" r:id="rId3"/>
    <p:sldLayoutId id="2147484843" r:id="rId4"/>
    <p:sldLayoutId id="2147484844" r:id="rId5"/>
    <p:sldLayoutId id="2147484845" r:id="rId6"/>
    <p:sldLayoutId id="2147484846" r:id="rId7"/>
    <p:sldLayoutId id="2147484847" r:id="rId8"/>
    <p:sldLayoutId id="2147484848" r:id="rId9"/>
    <p:sldLayoutId id="2147484849" r:id="rId10"/>
    <p:sldLayoutId id="21474848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E6F2">
            <a:alpha val="490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CD536795-517A-44CC-8D01-844B5A1D217A}" type="datetimeFigureOut">
              <a:rPr lang="en-US"/>
              <a:pPr>
                <a:defRPr/>
              </a:pPr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870A490-FBAB-4EF2-8F2F-AD3102F676C5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1" r:id="rId1"/>
    <p:sldLayoutId id="2147484852" r:id="rId2"/>
    <p:sldLayoutId id="2147484853" r:id="rId3"/>
    <p:sldLayoutId id="2147484854" r:id="rId4"/>
    <p:sldLayoutId id="2147484855" r:id="rId5"/>
    <p:sldLayoutId id="2147484856" r:id="rId6"/>
    <p:sldLayoutId id="2147484857" r:id="rId7"/>
    <p:sldLayoutId id="2147484858" r:id="rId8"/>
    <p:sldLayoutId id="2147484859" r:id="rId9"/>
    <p:sldLayoutId id="2147484860" r:id="rId10"/>
    <p:sldLayoutId id="21474848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mailto:admin@ss-oroslacvje.skole.hr" TargetMode="External"/><Relationship Id="rId5" Type="http://schemas.openxmlformats.org/officeDocument/2006/relationships/hyperlink" Target="http://ss-oroslavje.skole.hr/" TargetMode="External"/><Relationship Id="rId6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jpeg"/><Relationship Id="rId3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jpeg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jpeg"/><Relationship Id="rId3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0F0">
            <a:alpha val="490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057400"/>
            <a:ext cx="72390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altLang="x-none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Srednja škola Oroslavje</a:t>
            </a:r>
            <a:r>
              <a:rPr lang="hr-HR" altLang="x-none" i="1" dirty="0">
                <a:solidFill>
                  <a:srgbClr val="FF3300"/>
                </a:solidFill>
              </a:rPr>
              <a:t/>
            </a:r>
            <a:br>
              <a:rPr lang="hr-HR" altLang="x-none" i="1" dirty="0">
                <a:solidFill>
                  <a:srgbClr val="FF3300"/>
                </a:solidFill>
              </a:rPr>
            </a:br>
            <a:endParaRPr lang="en-US" altLang="x-none" dirty="0"/>
          </a:p>
        </p:txBody>
      </p:sp>
      <p:pic>
        <p:nvPicPr>
          <p:cNvPr id="6147" name="Picture 5" descr="ško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4876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2209800" y="563880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x-none" sz="2400" b="1">
                <a:solidFill>
                  <a:schemeClr val="bg1"/>
                </a:solidFill>
                <a:latin typeface="Verdana" panose="020B0604030504040204" pitchFamily="34" charset="0"/>
              </a:rPr>
              <a:t>http://ss-oroslavje.skole.hr</a:t>
            </a:r>
          </a:p>
        </p:txBody>
      </p:sp>
      <p:pic>
        <p:nvPicPr>
          <p:cNvPr id="6149" name="Picture 11" descr="DSC0306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86200"/>
            <a:ext cx="182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20574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avokutnik 10"/>
          <p:cNvSpPr/>
          <p:nvPr/>
        </p:nvSpPr>
        <p:spPr>
          <a:xfrm>
            <a:off x="381000" y="0"/>
            <a:ext cx="8763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pic>
        <p:nvPicPr>
          <p:cNvPr id="6153" name="Picture 6" descr="logotip 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71600"/>
            <a:ext cx="1031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97596"/>
            <a:ext cx="3886200" cy="158860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SREDNJA ŠKOLA OROSLAVJE</a:t>
            </a:r>
            <a:endParaRPr lang="en-US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72400" cy="487363"/>
          </a:xfrm>
        </p:spPr>
        <p:txBody>
          <a:bodyPr/>
          <a:lstStyle/>
          <a:p>
            <a:pPr algn="l" eaLnBrk="1" hangingPunct="1"/>
            <a:r>
              <a:rPr lang="hr-HR" altLang="x-none" sz="2600" b="1">
                <a:solidFill>
                  <a:srgbClr val="3E68D0"/>
                </a:solidFill>
                <a:latin typeface="Verdana" panose="020B0604030504040204" pitchFamily="34" charset="0"/>
              </a:rPr>
              <a:t>OBRTNIČKI PROGRAM IZ PODRUČJA OBRADE DRVA</a:t>
            </a:r>
            <a:endParaRPr lang="en-US" altLang="x-none" sz="2600" b="1">
              <a:solidFill>
                <a:srgbClr val="3E68D0"/>
              </a:solidFill>
              <a:latin typeface="Verdana" panose="020B0604030504040204" pitchFamily="34" charset="0"/>
            </a:endParaRPr>
          </a:p>
        </p:txBody>
      </p:sp>
      <p:pic>
        <p:nvPicPr>
          <p:cNvPr id="15364" name="Picture 47" descr="logotip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253248" y="2135416"/>
            <a:ext cx="2809875" cy="13388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hr-HR" sz="2800" dirty="0">
                <a:solidFill>
                  <a:srgbClr val="3E68D0"/>
                </a:solidFill>
                <a:latin typeface="Comic Sans MS" pitchFamily="66" charset="0"/>
              </a:rPr>
              <a:t>ZANIMANJE:</a:t>
            </a:r>
          </a:p>
          <a:p>
            <a:pPr algn="ctr" eaLnBrk="0" hangingPunct="0">
              <a:defRPr/>
            </a:pPr>
            <a:endParaRPr lang="hr-HR" sz="1100" dirty="0">
              <a:solidFill>
                <a:srgbClr val="3E68D0"/>
              </a:solidFill>
              <a:latin typeface="Comic Sans MS" pitchFamily="66" charset="0"/>
            </a:endParaRPr>
          </a:p>
          <a:p>
            <a:pPr marL="342900" indent="-342900" algn="just" eaLnBrk="0" hangingPunct="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hr-HR" sz="2800" dirty="0">
                <a:solidFill>
                  <a:srgbClr val="3E68D0"/>
                </a:solidFill>
                <a:latin typeface="Comic Sans MS" pitchFamily="66" charset="0"/>
              </a:rPr>
              <a:t>stolar</a:t>
            </a:r>
            <a:endParaRPr lang="en-US" sz="2800" dirty="0">
              <a:solidFill>
                <a:srgbClr val="3E68D0"/>
              </a:solidFill>
              <a:latin typeface="Comic Sans MS" pitchFamily="66" charset="0"/>
            </a:endParaRPr>
          </a:p>
        </p:txBody>
      </p:sp>
      <p:sp>
        <p:nvSpPr>
          <p:cNvPr id="15366" name="Text Box 21"/>
          <p:cNvSpPr txBox="1">
            <a:spLocks noChangeArrowheads="1"/>
          </p:cNvSpPr>
          <p:nvPr/>
        </p:nvSpPr>
        <p:spPr bwMode="auto">
          <a:xfrm>
            <a:off x="228600" y="4564131"/>
            <a:ext cx="7162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hr-HR" altLang="x-none" sz="2400" dirty="0">
                <a:solidFill>
                  <a:srgbClr val="3E68D0"/>
                </a:solidFill>
                <a:latin typeface="Comic Sans MS" panose="030F0702030302020204" pitchFamily="66" charset="0"/>
              </a:rPr>
              <a:t>Trajanje obrazovanja: 3 godine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hr-HR" altLang="x-none" sz="2400" b="1" dirty="0">
              <a:solidFill>
                <a:srgbClr val="3E68D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r-HR" altLang="x-none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Prednost pri stipendiranju deficitarnog zanimanja stolar i velika </a:t>
            </a:r>
            <a:r>
              <a:rPr lang="hr-HR" altLang="x-none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zapošljivost</a:t>
            </a:r>
            <a:endParaRPr lang="en-US" altLang="x-none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28600" y="990600"/>
            <a:ext cx="8686800" cy="1588"/>
          </a:xfrm>
          <a:prstGeom prst="line">
            <a:avLst/>
          </a:prstGeom>
          <a:ln>
            <a:solidFill>
              <a:srgbClr val="3E68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25" y="1239365"/>
            <a:ext cx="3440175" cy="2950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306" y="1239365"/>
            <a:ext cx="2195768" cy="2927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35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hr-HR" dirty="0"/>
              <a:t>SREDNJA ŠKOLA OROSLAVJE</a:t>
            </a:r>
            <a:endParaRPr lang="en-US" dirty="0"/>
          </a:p>
        </p:txBody>
      </p:sp>
      <p:sp>
        <p:nvSpPr>
          <p:cNvPr id="16387" name="AutoShape 7"/>
          <p:cNvSpPr>
            <a:spLocks noChangeArrowheads="1"/>
          </p:cNvSpPr>
          <p:nvPr/>
        </p:nvSpPr>
        <p:spPr bwMode="auto">
          <a:xfrm flipH="1">
            <a:off x="3743325" y="2581275"/>
            <a:ext cx="71438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x-none" sz="1800">
              <a:latin typeface="Arial" panose="020B0604020202020204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391400" cy="487363"/>
          </a:xfrm>
        </p:spPr>
        <p:txBody>
          <a:bodyPr/>
          <a:lstStyle/>
          <a:p>
            <a:pPr algn="l" eaLnBrk="1" hangingPunct="1"/>
            <a:r>
              <a:rPr lang="hr-HR" altLang="x-none" sz="2600" b="1">
                <a:solidFill>
                  <a:srgbClr val="3E68D0"/>
                </a:solidFill>
                <a:latin typeface="Verdana" panose="020B0604030504040204" pitchFamily="34" charset="0"/>
              </a:rPr>
              <a:t>KREATIVNI RADOVI NAŠIH UČENIKA STOLARA</a:t>
            </a:r>
            <a:endParaRPr lang="en-US" altLang="x-none" sz="2600" b="1">
              <a:solidFill>
                <a:srgbClr val="3E68D0"/>
              </a:solidFill>
              <a:latin typeface="Verdana" panose="020B0604030504040204" pitchFamily="34" charset="0"/>
            </a:endParaRPr>
          </a:p>
        </p:txBody>
      </p:sp>
      <p:pic>
        <p:nvPicPr>
          <p:cNvPr id="16389" name="Picture 47" descr="logotip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28600" y="990600"/>
            <a:ext cx="8686800" cy="1588"/>
          </a:xfrm>
          <a:prstGeom prst="line">
            <a:avLst/>
          </a:prstGeom>
          <a:ln>
            <a:solidFill>
              <a:srgbClr val="3E68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38" y="1143000"/>
            <a:ext cx="3352800" cy="251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354138"/>
            <a:ext cx="3603625" cy="480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38" y="3810000"/>
            <a:ext cx="3352800" cy="259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SREDNJA ŠKOLA OROSLAVJE</a:t>
            </a:r>
            <a:endParaRPr lang="en-US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391400" cy="487363"/>
          </a:xfrm>
        </p:spPr>
        <p:txBody>
          <a:bodyPr/>
          <a:lstStyle/>
          <a:p>
            <a:pPr algn="l" eaLnBrk="1" hangingPunct="1"/>
            <a:r>
              <a:rPr lang="hr-HR" altLang="x-none" sz="2800" b="1">
                <a:solidFill>
                  <a:srgbClr val="3E68D0"/>
                </a:solidFill>
                <a:latin typeface="Verdana" panose="020B0604030504040204" pitchFamily="34" charset="0"/>
              </a:rPr>
              <a:t>PONOS ŠKOLE</a:t>
            </a:r>
            <a:endParaRPr lang="en-US" altLang="x-none" sz="1100" b="1">
              <a:solidFill>
                <a:srgbClr val="3E68D0"/>
              </a:solidFill>
              <a:latin typeface="Verdana" panose="020B0604030504040204" pitchFamily="34" charset="0"/>
            </a:endParaRPr>
          </a:p>
        </p:txBody>
      </p:sp>
      <p:pic>
        <p:nvPicPr>
          <p:cNvPr id="17412" name="Picture 47" descr="logotip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3"/>
          <p:cNvSpPr txBox="1">
            <a:spLocks noChangeArrowheads="1"/>
          </p:cNvSpPr>
          <p:nvPr/>
        </p:nvSpPr>
        <p:spPr bwMode="auto">
          <a:xfrm>
            <a:off x="381000" y="1219200"/>
            <a:ext cx="87630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x-none" sz="2000" dirty="0">
                <a:solidFill>
                  <a:srgbClr val="3E68D0"/>
                </a:solidFill>
                <a:latin typeface="Comic Sans MS" panose="030F0702030302020204" pitchFamily="66" charset="0"/>
              </a:rPr>
              <a:t>uspjesi učenika svih programa na natjecanjima i smotrama</a:t>
            </a:r>
          </a:p>
          <a:p>
            <a:r>
              <a:rPr lang="hr-HR" altLang="x-none" sz="2000" dirty="0">
                <a:solidFill>
                  <a:srgbClr val="3E68D0"/>
                </a:solidFill>
                <a:latin typeface="Comic Sans MS" panose="030F0702030302020204" pitchFamily="66" charset="0"/>
              </a:rPr>
              <a:t>uključenost učenika i nastavnika škole u međunarodne projekte (ERASMUS +) </a:t>
            </a:r>
          </a:p>
          <a:p>
            <a:r>
              <a:rPr lang="hr-HR" altLang="x-none" sz="2000" dirty="0">
                <a:solidFill>
                  <a:srgbClr val="3E68D0"/>
                </a:solidFill>
                <a:latin typeface="Comic Sans MS" panose="030F0702030302020204" pitchFamily="66" charset="0"/>
              </a:rPr>
              <a:t>uspješan nastavak školovanja naših gimnazijalaca i tehničara na željenim fakultetima</a:t>
            </a:r>
            <a:endParaRPr lang="hr-HR" altLang="x-none" sz="2000" dirty="0">
              <a:solidFill>
                <a:srgbClr val="3E68D0"/>
              </a:solidFill>
              <a:latin typeface="Arial" panose="020B0604020202020204" pitchFamily="34" charset="0"/>
            </a:endParaRPr>
          </a:p>
          <a:p>
            <a:r>
              <a:rPr lang="hr-HR" altLang="x-none" sz="2000" dirty="0">
                <a:solidFill>
                  <a:srgbClr val="3E68D0"/>
                </a:solidFill>
                <a:latin typeface="Comic Sans MS" panose="030F0702030302020204" pitchFamily="66" charset="0"/>
              </a:rPr>
              <a:t>strukovne nastavne programe osuvremenjujemo sadržajima iz područja obnovljivih izvora energije i novih tehnologija (CNC, CADCAM, 3D </a:t>
            </a:r>
            <a:r>
              <a:rPr lang="hr-HR" altLang="x-none" sz="2000" dirty="0" err="1">
                <a:solidFill>
                  <a:srgbClr val="3E68D0"/>
                </a:solidFill>
                <a:latin typeface="Comic Sans MS" panose="030F0702030302020204" pitchFamily="66" charset="0"/>
              </a:rPr>
              <a:t>printanje</a:t>
            </a:r>
            <a:r>
              <a:rPr lang="hr-HR" altLang="x-none" sz="2000" dirty="0">
                <a:solidFill>
                  <a:srgbClr val="3E68D0"/>
                </a:solidFill>
                <a:latin typeface="Comic Sans MS" panose="030F0702030302020204" pitchFamily="66" charset="0"/>
              </a:rPr>
              <a:t> itd.)</a:t>
            </a:r>
          </a:p>
          <a:p>
            <a:r>
              <a:rPr lang="hr-HR" altLang="x-none" sz="2000" dirty="0">
                <a:solidFill>
                  <a:srgbClr val="3E68D0"/>
                </a:solidFill>
                <a:latin typeface="Comic Sans MS" panose="030F0702030302020204" pitchFamily="66" charset="0"/>
              </a:rPr>
              <a:t>korištenje multimedijalnih sadržaja i novih nastavnih strategija </a:t>
            </a:r>
          </a:p>
          <a:p>
            <a:r>
              <a:rPr lang="hr-HR" altLang="x-none" sz="2000" dirty="0">
                <a:solidFill>
                  <a:srgbClr val="3E68D0"/>
                </a:solidFill>
                <a:latin typeface="Comic Sans MS" panose="030F0702030302020204" pitchFamily="66" charset="0"/>
              </a:rPr>
              <a:t>suvremena nastava u predmetima STEM područja (fizika, kemija, biologija, matematika) </a:t>
            </a:r>
            <a:endParaRPr lang="hr-HR" altLang="x-none" sz="2000" b="1" dirty="0">
              <a:solidFill>
                <a:srgbClr val="3E68D0"/>
              </a:solidFill>
              <a:latin typeface="Comic Sans MS" panose="030F0702030302020204" pitchFamily="66" charset="0"/>
            </a:endParaRPr>
          </a:p>
          <a:p>
            <a:r>
              <a:rPr lang="hr-HR" altLang="x-none" sz="2000" dirty="0">
                <a:solidFill>
                  <a:srgbClr val="3E68D0"/>
                </a:solidFill>
                <a:latin typeface="Comic Sans MS" panose="030F0702030302020204" pitchFamily="66" charset="0"/>
              </a:rPr>
              <a:t>volonterski i humanitarni rad naših učenika (Volonterski klub, Mala škola demokracije, Vjeronaučna grupa, Crveni križ, Kreativna grupa, Novinarska grupa, Eko grupa)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>
            <a:solidFill>
              <a:srgbClr val="3E68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SREDNJA ŠKOLA OROSLAVJE</a:t>
            </a:r>
            <a:endParaRPr lang="en-US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50825"/>
            <a:ext cx="7391400" cy="487363"/>
          </a:xfrm>
        </p:spPr>
        <p:txBody>
          <a:bodyPr/>
          <a:lstStyle/>
          <a:p>
            <a:pPr algn="l" eaLnBrk="1" hangingPunct="1"/>
            <a:r>
              <a:rPr lang="hr-HR" altLang="x-none" sz="2400" b="1">
                <a:solidFill>
                  <a:srgbClr val="3E68D0"/>
                </a:solidFill>
                <a:latin typeface="Verdana" panose="020B0604030504040204" pitchFamily="34" charset="0"/>
              </a:rPr>
              <a:t>CRTICE IZ ŽIVOTA ŠKOLE….</a:t>
            </a:r>
            <a:endParaRPr lang="en-US" altLang="x-none" sz="2400" b="1">
              <a:solidFill>
                <a:srgbClr val="3E68D0"/>
              </a:solidFill>
              <a:latin typeface="Verdana" panose="020B0604030504040204" pitchFamily="34" charset="0"/>
            </a:endParaRPr>
          </a:p>
        </p:txBody>
      </p:sp>
      <p:pic>
        <p:nvPicPr>
          <p:cNvPr id="18436" name="Picture 47" descr="logotip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>
            <a:solidFill>
              <a:srgbClr val="3E68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TekstniOkvir 5"/>
          <p:cNvSpPr txBox="1">
            <a:spLocks noChangeArrowheads="1"/>
          </p:cNvSpPr>
          <p:nvPr/>
        </p:nvSpPr>
        <p:spPr bwMode="auto">
          <a:xfrm>
            <a:off x="533400" y="3479110"/>
            <a:ext cx="3186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r-HR" altLang="x-none" sz="1200" b="1" dirty="0">
                <a:solidFill>
                  <a:srgbClr val="3E68D0"/>
                </a:solidFill>
                <a:latin typeface="Comic Sans MS" panose="030F0702030302020204" pitchFamily="66" charset="0"/>
              </a:rPr>
              <a:t>…..sudjelujemo u simuliranim sjednicama Hrvatskog Sabora…..</a:t>
            </a:r>
          </a:p>
        </p:txBody>
      </p:sp>
      <p:sp>
        <p:nvSpPr>
          <p:cNvPr id="18439" name="TekstniOkvir 7"/>
          <p:cNvSpPr txBox="1">
            <a:spLocks noChangeArrowheads="1"/>
          </p:cNvSpPr>
          <p:nvPr/>
        </p:nvSpPr>
        <p:spPr bwMode="auto">
          <a:xfrm>
            <a:off x="5317073" y="6178550"/>
            <a:ext cx="28228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x-none" sz="1200" b="1" dirty="0">
                <a:solidFill>
                  <a:srgbClr val="3E68D0"/>
                </a:solidFill>
                <a:latin typeface="Comic Sans MS" panose="030F0702030302020204" pitchFamily="66" charset="0"/>
              </a:rPr>
              <a:t>…..na terenskoj nastavi…..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20728"/>
            <a:ext cx="3186113" cy="2389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43" name="TekstniOkvir 7"/>
          <p:cNvSpPr txBox="1">
            <a:spLocks noChangeArrowheads="1"/>
          </p:cNvSpPr>
          <p:nvPr/>
        </p:nvSpPr>
        <p:spPr bwMode="auto">
          <a:xfrm>
            <a:off x="6096000" y="4018412"/>
            <a:ext cx="2660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x-none" sz="1200" b="1" dirty="0">
                <a:solidFill>
                  <a:srgbClr val="3E68D0"/>
                </a:solidFill>
                <a:latin typeface="Comic Sans MS" panose="030F0702030302020204" pitchFamily="66" charset="0"/>
              </a:rPr>
              <a:t>….Ekipa Mladež Crvenog križa </a:t>
            </a:r>
            <a:r>
              <a:rPr lang="hr-HR" altLang="x-none" sz="1200" b="1" dirty="0" smtClean="0">
                <a:solidFill>
                  <a:srgbClr val="3E68D0"/>
                </a:solidFill>
                <a:latin typeface="Comic Sans MS" panose="030F0702030302020204" pitchFamily="66" charset="0"/>
              </a:rPr>
              <a:t>u akciji Solidarnost na djelu…..</a:t>
            </a:r>
            <a:endParaRPr lang="hr-HR" altLang="x-none" sz="1200" b="1" dirty="0">
              <a:solidFill>
                <a:srgbClr val="3E68D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4" y="4031310"/>
            <a:ext cx="4953000" cy="2368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339" y="1147314"/>
            <a:ext cx="4201062" cy="2561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SREDNJA ŠKOLA OROSLAVJE</a:t>
            </a:r>
            <a:endParaRPr lang="en-US" dirty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50825"/>
            <a:ext cx="7391400" cy="487363"/>
          </a:xfrm>
        </p:spPr>
        <p:txBody>
          <a:bodyPr/>
          <a:lstStyle/>
          <a:p>
            <a:pPr algn="l" eaLnBrk="1" hangingPunct="1"/>
            <a:r>
              <a:rPr lang="hr-HR" altLang="x-none" sz="2400" b="1">
                <a:solidFill>
                  <a:srgbClr val="3E68D0"/>
                </a:solidFill>
                <a:latin typeface="Verdana" panose="020B0604030504040204" pitchFamily="34" charset="0"/>
              </a:rPr>
              <a:t>CRTICE IZ ŽIVOTA ŠKOLE….</a:t>
            </a:r>
            <a:endParaRPr lang="en-US" altLang="x-none" sz="2400" b="1">
              <a:solidFill>
                <a:srgbClr val="3E68D0"/>
              </a:solidFill>
              <a:latin typeface="Verdana" panose="020B0604030504040204" pitchFamily="34" charset="0"/>
            </a:endParaRPr>
          </a:p>
        </p:txBody>
      </p:sp>
      <p:pic>
        <p:nvPicPr>
          <p:cNvPr id="19460" name="Picture 47" descr="logotip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>
            <a:solidFill>
              <a:srgbClr val="3E68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7467600" y="4111487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x-none" sz="1200" b="1" dirty="0" smtClean="0">
                <a:solidFill>
                  <a:srgbClr val="3E68D0"/>
                </a:solidFill>
                <a:latin typeface="Comic Sans MS" panose="030F0702030302020204" pitchFamily="66" charset="0"/>
              </a:rPr>
              <a:t>…na Znanstvenom pikniku….</a:t>
            </a:r>
            <a:endParaRPr lang="hr-HR" altLang="x-none" sz="1200" b="1" dirty="0">
              <a:solidFill>
                <a:srgbClr val="3E68D0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5" name="TextBox 5"/>
          <p:cNvSpPr txBox="1">
            <a:spLocks noChangeArrowheads="1"/>
          </p:cNvSpPr>
          <p:nvPr/>
        </p:nvSpPr>
        <p:spPr bwMode="auto">
          <a:xfrm>
            <a:off x="685800" y="3534152"/>
            <a:ext cx="2903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x-none" sz="1200" b="1" dirty="0" smtClean="0">
                <a:solidFill>
                  <a:srgbClr val="3E68D0"/>
                </a:solidFill>
                <a:latin typeface="Comic Sans MS" panose="030F0702030302020204" pitchFamily="66" charset="0"/>
              </a:rPr>
              <a:t>…medijska prezentacija radova naših tehničara….</a:t>
            </a:r>
            <a:endParaRPr lang="hr-HR" altLang="x-none" sz="1200" b="1" dirty="0">
              <a:solidFill>
                <a:srgbClr val="3E68D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05" y="4134678"/>
            <a:ext cx="4633506" cy="260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7" name="TextBox 5"/>
          <p:cNvSpPr txBox="1">
            <a:spLocks noChangeArrowheads="1"/>
          </p:cNvSpPr>
          <p:nvPr/>
        </p:nvSpPr>
        <p:spPr bwMode="auto">
          <a:xfrm>
            <a:off x="5718265" y="6095240"/>
            <a:ext cx="2903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x-none" sz="1200" b="1" dirty="0">
                <a:solidFill>
                  <a:srgbClr val="3E68D0"/>
                </a:solidFill>
                <a:latin typeface="Comic Sans MS" panose="030F0702030302020204" pitchFamily="66" charset="0"/>
              </a:rPr>
              <a:t>…članovi Male škole demokracije simuliraju sjednicu Gradskog vijeća Oroslavja…..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076" y="1437223"/>
            <a:ext cx="3695950" cy="2469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1101045"/>
            <a:ext cx="4015409" cy="2258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SREDNJA ŠKOLA OROSLAVJE</a:t>
            </a:r>
            <a:endParaRPr lang="en-US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50825"/>
            <a:ext cx="7391400" cy="487363"/>
          </a:xfrm>
        </p:spPr>
        <p:txBody>
          <a:bodyPr/>
          <a:lstStyle/>
          <a:p>
            <a:pPr algn="l" eaLnBrk="1" hangingPunct="1"/>
            <a:r>
              <a:rPr lang="hr-HR" altLang="x-none" sz="2400" b="1" dirty="0">
                <a:solidFill>
                  <a:srgbClr val="3E68D0"/>
                </a:solidFill>
                <a:latin typeface="Verdana" panose="020B0604030504040204" pitchFamily="34" charset="0"/>
              </a:rPr>
              <a:t>ERASMUS + KA1 COMPARE</a:t>
            </a:r>
            <a:r>
              <a:rPr lang="hr-HR" altLang="x-none" sz="2400" b="1">
                <a:solidFill>
                  <a:srgbClr val="3E68D0"/>
                </a:solidFill>
                <a:latin typeface="Verdana" panose="020B0604030504040204" pitchFamily="34" charset="0"/>
              </a:rPr>
              <a:t>&amp;PRACTICE 2</a:t>
            </a:r>
            <a:endParaRPr lang="en-US" altLang="x-none" sz="2400" b="1" dirty="0">
              <a:solidFill>
                <a:srgbClr val="3E68D0"/>
              </a:solidFill>
              <a:latin typeface="Verdana" panose="020B0604030504040204" pitchFamily="34" charset="0"/>
            </a:endParaRPr>
          </a:p>
        </p:txBody>
      </p:sp>
      <p:pic>
        <p:nvPicPr>
          <p:cNvPr id="20484" name="Picture 47" descr="logotip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>
            <a:solidFill>
              <a:srgbClr val="3E68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avokutnik 3"/>
          <p:cNvSpPr/>
          <p:nvPr/>
        </p:nvSpPr>
        <p:spPr>
          <a:xfrm>
            <a:off x="152401" y="992188"/>
            <a:ext cx="44957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3E68D0"/>
                </a:solidFill>
                <a:latin typeface="Comic Sans MS" panose="030F0702030302020204" pitchFamily="66" charset="0"/>
              </a:rPr>
              <a:t>učenici se teoretski i praktično usavršavanju u sklopu Europskog kreditnog sustava u strukovnom obrazovanju i osposobljavanju (ECVET) kako bi stekli kompetencije i vještine za sudjelovanje na tržištu rada u Republici Hrvatskoj i Europskoj uniji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hr-HR" sz="1200" dirty="0">
              <a:solidFill>
                <a:srgbClr val="3E68D0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3E68D0"/>
                </a:solidFill>
                <a:latin typeface="Comic Sans MS" panose="030F0702030302020204" pitchFamily="66" charset="0"/>
              </a:rPr>
              <a:t>u sklopu projekta 7 učenika naše škole (strojarski računalni tehničari) sudjelovalo je u prosincu 2019. na dvotjednoj stručnoj praksi u Njemačkoj (u Frankfurtu)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hr-HR" sz="1200" dirty="0">
              <a:solidFill>
                <a:srgbClr val="3E68D0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3E68D0"/>
                </a:solidFill>
                <a:latin typeface="Comic Sans MS" panose="030F0702030302020204" pitchFamily="66" charset="0"/>
              </a:rPr>
              <a:t>uz stručnu praksu učenici su upoznavali povijesne i kulturne znamenitosti Njemačke i  unaprijedili svoje poznavanje njemačkog jezika</a:t>
            </a:r>
          </a:p>
        </p:txBody>
      </p:sp>
      <p:pic>
        <p:nvPicPr>
          <p:cNvPr id="6" name="Slika 5" descr="Slika na kojoj se prikazuje reptil, osoba, životinja, dinosaur&#10;&#10;Opis je automatski generiran">
            <a:extLst>
              <a:ext uri="{FF2B5EF4-FFF2-40B4-BE49-F238E27FC236}">
                <a16:creationId xmlns="" xmlns:a16="http://schemas.microsoft.com/office/drawing/2014/main" id="{BFC1EAB5-3C71-41EA-875D-C10B1E113F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441" y="1088073"/>
            <a:ext cx="4161185" cy="2224974"/>
          </a:xfrm>
          <a:prstGeom prst="rect">
            <a:avLst/>
          </a:prstGeom>
        </p:spPr>
      </p:pic>
      <p:pic>
        <p:nvPicPr>
          <p:cNvPr id="8" name="Slika 7" descr="Slika na kojoj se prikazuje osoba, na otvorenom, poziranje, fotografija&#10;&#10;Opis je automatski generiran">
            <a:extLst>
              <a:ext uri="{FF2B5EF4-FFF2-40B4-BE49-F238E27FC236}">
                <a16:creationId xmlns="" xmlns:a16="http://schemas.microsoft.com/office/drawing/2014/main" id="{588221ED-E258-4A20-AFCF-2CFFFE2A94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855" y="3707037"/>
            <a:ext cx="4133743" cy="2455797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>
            <a:alpha val="490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SREDNJA ŠKOLA OROSLAVJE</a:t>
            </a:r>
            <a:endParaRPr lang="en-US" dirty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391400" cy="487363"/>
          </a:xfrm>
        </p:spPr>
        <p:txBody>
          <a:bodyPr/>
          <a:lstStyle/>
          <a:p>
            <a:pPr algn="l" eaLnBrk="1" hangingPunct="1"/>
            <a:r>
              <a:rPr lang="hr-HR" altLang="x-none" sz="2800" b="1">
                <a:solidFill>
                  <a:srgbClr val="3E68D0"/>
                </a:solidFill>
                <a:latin typeface="Verdana" panose="020B0604030504040204" pitchFamily="34" charset="0"/>
              </a:rPr>
              <a:t>...I NA KRAJU….</a:t>
            </a:r>
            <a:endParaRPr lang="en-US" altLang="x-none" sz="1100" b="1">
              <a:solidFill>
                <a:srgbClr val="3E68D0"/>
              </a:solidFill>
              <a:latin typeface="Verdana" panose="020B0604030504040204" pitchFamily="34" charset="0"/>
            </a:endParaRPr>
          </a:p>
        </p:txBody>
      </p:sp>
      <p:pic>
        <p:nvPicPr>
          <p:cNvPr id="22532" name="Picture 47" descr="logotip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Content Placeholder 2"/>
          <p:cNvSpPr txBox="1">
            <a:spLocks/>
          </p:cNvSpPr>
          <p:nvPr/>
        </p:nvSpPr>
        <p:spPr bwMode="auto">
          <a:xfrm>
            <a:off x="266700" y="1311275"/>
            <a:ext cx="8496300" cy="4648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hr-HR" sz="2000" dirty="0">
                <a:solidFill>
                  <a:srgbClr val="3E68D0"/>
                </a:solidFill>
                <a:latin typeface="Comic Sans MS" pitchFamily="66" charset="0"/>
              </a:rPr>
              <a:t>nalazimo se u ulici Ljudevita Gaja 1 </a:t>
            </a:r>
            <a:r>
              <a:rPr lang="hr-HR" sz="2000">
                <a:solidFill>
                  <a:srgbClr val="3E68D0"/>
                </a:solidFill>
                <a:latin typeface="Comic Sans MS" pitchFamily="66" charset="0"/>
              </a:rPr>
              <a:t>u </a:t>
            </a:r>
            <a:r>
              <a:rPr lang="hr-HR" sz="2000" smtClean="0">
                <a:solidFill>
                  <a:srgbClr val="3E68D0"/>
                </a:solidFill>
                <a:latin typeface="Comic Sans MS" pitchFamily="66" charset="0"/>
              </a:rPr>
              <a:t>Oroslavju</a:t>
            </a:r>
            <a:endParaRPr lang="hr-HR" sz="2000" dirty="0">
              <a:solidFill>
                <a:srgbClr val="3E68D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hr-HR" sz="2000" b="1" dirty="0">
              <a:solidFill>
                <a:srgbClr val="3E68D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hr-HR" sz="2000" dirty="0">
                <a:solidFill>
                  <a:srgbClr val="3E68D0"/>
                </a:solidFill>
                <a:latin typeface="Comic Sans MS" pitchFamily="66" charset="0"/>
              </a:rPr>
              <a:t>za sve informacije obratite nam se na telefone: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hr-HR" sz="2000" dirty="0">
                <a:solidFill>
                  <a:srgbClr val="3E68D0"/>
                </a:solidFill>
                <a:latin typeface="Comic Sans MS" pitchFamily="66" charset="0"/>
              </a:rPr>
              <a:t>    049 / 588 – 740  (centrala)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hr-HR" sz="2000" dirty="0">
                <a:solidFill>
                  <a:srgbClr val="3E68D0"/>
                </a:solidFill>
                <a:latin typeface="Comic Sans MS" pitchFamily="66" charset="0"/>
              </a:rPr>
              <a:t>    049 / 588 – 654  (pedagoginja)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defRPr/>
            </a:pPr>
            <a:endParaRPr lang="hr-HR" sz="2000" b="1" dirty="0">
              <a:solidFill>
                <a:srgbClr val="3E68D0"/>
              </a:solidFill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defRPr/>
            </a:pPr>
            <a:r>
              <a:rPr lang="hr-HR" sz="2000" b="1" dirty="0">
                <a:solidFill>
                  <a:srgbClr val="3E68D0"/>
                </a:solidFill>
                <a:latin typeface="Comic Sans MS" pitchFamily="66" charset="0"/>
              </a:rPr>
              <a:t>   </a:t>
            </a:r>
            <a:r>
              <a:rPr lang="hr-HR" sz="2000" dirty="0">
                <a:solidFill>
                  <a:srgbClr val="3E68D0"/>
                </a:solidFill>
                <a:latin typeface="Comic Sans MS" pitchFamily="66" charset="0"/>
              </a:rPr>
              <a:t>ili na e-mail: 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defRPr/>
            </a:pPr>
            <a:r>
              <a:rPr lang="hr-HR" sz="2000" b="1" dirty="0">
                <a:solidFill>
                  <a:schemeClr val="accent1"/>
                </a:solidFill>
                <a:latin typeface="Comic Sans MS" pitchFamily="66" charset="0"/>
              </a:rPr>
              <a:t>   </a:t>
            </a:r>
            <a:r>
              <a:rPr lang="hr-HR" sz="2000" dirty="0" err="1">
                <a:solidFill>
                  <a:srgbClr val="8FAFE9"/>
                </a:solidFill>
                <a:latin typeface="Comic Sans MS" pitchFamily="66" charset="0"/>
                <a:hlinkClick r:id="rId4"/>
              </a:rPr>
              <a:t>admin</a:t>
            </a:r>
            <a:r>
              <a:rPr lang="hr-HR" sz="2000" dirty="0">
                <a:solidFill>
                  <a:srgbClr val="8FAFE9"/>
                </a:solidFill>
                <a:latin typeface="Comic Sans MS" pitchFamily="66" charset="0"/>
                <a:hlinkClick r:id="rId4"/>
              </a:rPr>
              <a:t>@ss-oroslavje.skole.hr</a:t>
            </a:r>
            <a:r>
              <a:rPr lang="hr-HR" sz="2000" dirty="0">
                <a:solidFill>
                  <a:srgbClr val="8FAFE9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hr-HR" sz="2000" b="1" dirty="0">
                <a:solidFill>
                  <a:schemeClr val="accent1"/>
                </a:solidFill>
                <a:latin typeface="Comic Sans MS" pitchFamily="66" charset="0"/>
              </a:rPr>
              <a:t>   </a:t>
            </a:r>
            <a:endParaRPr lang="hr-HR" sz="2000" b="1" dirty="0">
              <a:solidFill>
                <a:srgbClr val="3E68D0"/>
              </a:solidFill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defRPr/>
            </a:pPr>
            <a:r>
              <a:rPr lang="hr-HR" sz="2000" b="1" dirty="0">
                <a:solidFill>
                  <a:srgbClr val="3E68D0"/>
                </a:solidFill>
                <a:latin typeface="Comic Sans MS" pitchFamily="66" charset="0"/>
              </a:rPr>
              <a:t>   </a:t>
            </a:r>
            <a:r>
              <a:rPr lang="hr-HR" sz="2000" dirty="0">
                <a:solidFill>
                  <a:srgbClr val="3E68D0"/>
                </a:solidFill>
                <a:latin typeface="Comic Sans MS" pitchFamily="66" charset="0"/>
              </a:rPr>
              <a:t>naša web stranica: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defRPr/>
            </a:pPr>
            <a:r>
              <a:rPr lang="hr-HR" sz="2000" b="1" dirty="0">
                <a:solidFill>
                  <a:srgbClr val="3E68D0"/>
                </a:solidFill>
                <a:latin typeface="Comic Sans MS" pitchFamily="66" charset="0"/>
              </a:rPr>
              <a:t>   </a:t>
            </a:r>
            <a:r>
              <a:rPr lang="hr-HR" sz="2000" dirty="0">
                <a:solidFill>
                  <a:srgbClr val="8FAFE9"/>
                </a:solidFill>
                <a:latin typeface="Comic Sans MS" pitchFamily="66" charset="0"/>
                <a:hlinkClick r:id="rId5"/>
              </a:rPr>
              <a:t>http://ss-oroslavje.skole.hr</a:t>
            </a:r>
            <a:r>
              <a:rPr lang="hr-HR" sz="2000" dirty="0">
                <a:solidFill>
                  <a:srgbClr val="8FAFE9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hr-HR" sz="2800" b="1" dirty="0">
              <a:solidFill>
                <a:srgbClr val="FFCC66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hr-HR" sz="600" b="1" dirty="0">
              <a:solidFill>
                <a:srgbClr val="FFCC66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hr-HR" sz="600" b="1" dirty="0">
              <a:solidFill>
                <a:srgbClr val="FFCC66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hr-HR" sz="600" b="1" dirty="0">
              <a:solidFill>
                <a:srgbClr val="FFCC66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hr-HR" sz="600" b="1" dirty="0">
                <a:solidFill>
                  <a:srgbClr val="FFCC66"/>
                </a:solidFill>
                <a:latin typeface="Comic Sans MS" pitchFamily="66" charset="0"/>
              </a:rPr>
              <a:t>               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hr-HR" sz="600" b="1" dirty="0">
                <a:solidFill>
                  <a:srgbClr val="FFCC66"/>
                </a:solidFill>
                <a:latin typeface="Comic Sans MS" pitchFamily="66" charset="0"/>
              </a:rPr>
              <a:t>                      </a:t>
            </a:r>
            <a:endParaRPr lang="hr-HR" sz="3200" b="1" dirty="0">
              <a:solidFill>
                <a:srgbClr val="FFCC66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endParaRPr lang="hr-HR" sz="3200" dirty="0"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>
            <a:solidFill>
              <a:srgbClr val="3E68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5" name="Slika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ate Placeholder 5"/>
          <p:cNvSpPr>
            <a:spLocks noGrp="1"/>
          </p:cNvSpPr>
          <p:nvPr>
            <p:ph type="dt" sz="quarter" idx="10"/>
          </p:nvPr>
        </p:nvSpPr>
        <p:spPr>
          <a:xfrm>
            <a:off x="3429000" y="6400800"/>
            <a:ext cx="2590800" cy="457200"/>
          </a:xfrm>
        </p:spPr>
        <p:txBody>
          <a:bodyPr/>
          <a:lstStyle/>
          <a:p>
            <a:pPr>
              <a:defRPr/>
            </a:pPr>
            <a:r>
              <a:rPr lang="hr-HR" dirty="0"/>
              <a:t>SREDNJA ŠKOLA OROSLAVJE</a:t>
            </a:r>
            <a:endParaRPr lang="en-US" dirty="0"/>
          </a:p>
        </p:txBody>
      </p:sp>
      <p:pic>
        <p:nvPicPr>
          <p:cNvPr id="23555" name="Picture 47" descr="logotip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>
            <a:solidFill>
              <a:srgbClr val="3E68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7" name="Naslov 1"/>
          <p:cNvSpPr txBox="1">
            <a:spLocks/>
          </p:cNvSpPr>
          <p:nvPr/>
        </p:nvSpPr>
        <p:spPr bwMode="auto">
          <a:xfrm>
            <a:off x="433388" y="20335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x-none" sz="4400" b="1">
                <a:solidFill>
                  <a:srgbClr val="3E68D0"/>
                </a:solidFill>
              </a:rPr>
              <a:t>Hvala na pažnji!</a:t>
            </a: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5788" y="3581400"/>
            <a:ext cx="28448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x-none" sz="1200" dirty="0">
                <a:solidFill>
                  <a:srgbClr val="898989"/>
                </a:solidFill>
                <a:latin typeface="Arial" panose="020B0604020202020204" pitchFamily="34" charset="0"/>
              </a:rPr>
              <a:t>SREDNJA ŠKOLA OROSLAVJE</a:t>
            </a:r>
            <a:endParaRPr lang="en-US" altLang="x-none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AutoShape 3"/>
          <p:cNvSpPr>
            <a:spLocks noChangeArrowheads="1"/>
          </p:cNvSpPr>
          <p:nvPr/>
        </p:nvSpPr>
        <p:spPr bwMode="ltGray">
          <a:xfrm>
            <a:off x="381000" y="1600200"/>
            <a:ext cx="5880100" cy="4495800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blackWhite">
          <a:xfrm>
            <a:off x="762000" y="22098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r-HR" b="1" dirty="0">
                <a:solidFill>
                  <a:prstClr val="white"/>
                </a:solidFill>
                <a:latin typeface="Arial" charset="0"/>
              </a:rPr>
              <a:t>OPĆA GIMNAZIJA</a:t>
            </a:r>
            <a:endParaRPr lang="en-US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blackWhite">
          <a:xfrm>
            <a:off x="762000" y="33528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96BB8F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hr-HR" altLang="x-none" sz="1800" b="1" dirty="0">
                <a:solidFill>
                  <a:srgbClr val="FFFFFF"/>
                </a:solidFill>
                <a:latin typeface="Arial" panose="020B0604020202020204" pitchFamily="34" charset="0"/>
              </a:rPr>
              <a:t>ČETVEROGODIŠNJI  STRUKOVNI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hr-HR" altLang="x-none" sz="1800" b="1" dirty="0">
                <a:solidFill>
                  <a:srgbClr val="FFFFFF"/>
                </a:solidFill>
                <a:latin typeface="Arial" panose="020B0604020202020204" pitchFamily="34" charset="0"/>
              </a:rPr>
              <a:t>PROGRAM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hr-HR" altLang="x-none" sz="1400" b="1" dirty="0">
                <a:solidFill>
                  <a:srgbClr val="FFFFFF"/>
                </a:solidFill>
                <a:latin typeface="Arial" panose="020B0604020202020204" pitchFamily="34" charset="0"/>
              </a:rPr>
              <a:t>STROJARSKI RAČUNALNI TEHNIČAR</a:t>
            </a:r>
            <a:endParaRPr lang="en-US" altLang="x-none" sz="1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blackWhite">
          <a:xfrm>
            <a:off x="762000" y="4495800"/>
            <a:ext cx="4038600" cy="1066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hr-HR" b="1" dirty="0">
              <a:solidFill>
                <a:prstClr val="white"/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hr-HR" b="1" dirty="0">
                <a:solidFill>
                  <a:prstClr val="white"/>
                </a:solidFill>
                <a:latin typeface="Arial" charset="0"/>
              </a:rPr>
              <a:t>TROGODIŠNJI  OBRTNIČKI</a:t>
            </a:r>
          </a:p>
          <a:p>
            <a:pPr algn="ctr" eaLnBrk="0" hangingPunct="0">
              <a:defRPr/>
            </a:pPr>
            <a:r>
              <a:rPr lang="hr-HR" b="1" dirty="0">
                <a:solidFill>
                  <a:prstClr val="white"/>
                </a:solidFill>
                <a:latin typeface="Arial" charset="0"/>
              </a:rPr>
              <a:t>PROGRAMI</a:t>
            </a:r>
          </a:p>
          <a:p>
            <a:pPr algn="ctr" eaLnBrk="0" hangingPunct="0">
              <a:defRPr/>
            </a:pPr>
            <a:r>
              <a:rPr lang="hr-HR" sz="1100" b="1" dirty="0">
                <a:solidFill>
                  <a:prstClr val="white"/>
                </a:solidFill>
                <a:latin typeface="Arial" charset="0"/>
              </a:rPr>
              <a:t>  CNC OPERATER, VODOINSTALATER, BRAVAR,  </a:t>
            </a:r>
          </a:p>
          <a:p>
            <a:pPr algn="ctr" eaLnBrk="0" hangingPunct="0">
              <a:defRPr/>
            </a:pPr>
            <a:r>
              <a:rPr lang="hr-HR" sz="1100" b="1" dirty="0">
                <a:solidFill>
                  <a:prstClr val="white"/>
                </a:solidFill>
                <a:latin typeface="Arial" charset="0"/>
              </a:rPr>
              <a:t>STOLAR, STROJOBRAVAR, FRIZER, KOZMETIČAR</a:t>
            </a:r>
          </a:p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auto">
          <a:xfrm>
            <a:off x="5880100" y="3276600"/>
            <a:ext cx="2514600" cy="12954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Add Your </a:t>
            </a: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Title</a:t>
            </a:r>
          </a:p>
        </p:txBody>
      </p:sp>
      <p:pic>
        <p:nvPicPr>
          <p:cNvPr id="7176" name="Picture 47" descr="logotip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15"/>
          <p:cNvSpPr txBox="1">
            <a:spLocks noChangeArrowheads="1"/>
          </p:cNvSpPr>
          <p:nvPr/>
        </p:nvSpPr>
        <p:spPr bwMode="auto">
          <a:xfrm>
            <a:off x="268288" y="34925"/>
            <a:ext cx="731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x-none" sz="2800" b="1">
                <a:solidFill>
                  <a:srgbClr val="3E68D0"/>
                </a:solidFill>
                <a:latin typeface="Verdana" panose="020B0604030504040204" pitchFamily="34" charset="0"/>
              </a:rPr>
              <a:t>OBRAZOVNI PROGRAMI U NAŠOJ ŠKOLI</a:t>
            </a:r>
          </a:p>
        </p:txBody>
      </p:sp>
      <p:pic>
        <p:nvPicPr>
          <p:cNvPr id="7178" name="Picture 20" descr="maketa ško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895600"/>
            <a:ext cx="20907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>
            <a:solidFill>
              <a:srgbClr val="3E68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52788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SREDNJA ŠKOLA OROSLAVJE</a:t>
            </a:r>
            <a:endParaRPr lang="en-US" dirty="0"/>
          </a:p>
        </p:txBody>
      </p:sp>
      <p:sp>
        <p:nvSpPr>
          <p:cNvPr id="8195" name="AutoShape 4"/>
          <p:cNvSpPr>
            <a:spLocks noChangeArrowheads="1"/>
          </p:cNvSpPr>
          <p:nvPr/>
        </p:nvSpPr>
        <p:spPr bwMode="auto">
          <a:xfrm>
            <a:off x="3994150" y="1219200"/>
            <a:ext cx="4495800" cy="4879975"/>
          </a:xfrm>
          <a:prstGeom prst="roundRect">
            <a:avLst>
              <a:gd name="adj" fmla="val 4690"/>
            </a:avLst>
          </a:prstGeom>
          <a:ln>
            <a:solidFill>
              <a:srgbClr val="3E68D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sr-Latn-CS"/>
          </a:p>
        </p:txBody>
      </p:sp>
      <p:sp>
        <p:nvSpPr>
          <p:cNvPr id="8196" name="AutoShape 10"/>
          <p:cNvSpPr>
            <a:spLocks noChangeArrowheads="1"/>
          </p:cNvSpPr>
          <p:nvPr/>
        </p:nvSpPr>
        <p:spPr bwMode="auto">
          <a:xfrm flipH="1">
            <a:off x="7835900" y="2079625"/>
            <a:ext cx="71438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x-none" sz="1800">
              <a:latin typeface="Arial" panose="020B0604020202020204" pitchFamily="34" charset="0"/>
            </a:endParaRPr>
          </a:p>
        </p:txBody>
      </p:sp>
      <p:sp>
        <p:nvSpPr>
          <p:cNvPr id="8197" name="AutoShape 11"/>
          <p:cNvSpPr>
            <a:spLocks noChangeArrowheads="1"/>
          </p:cNvSpPr>
          <p:nvPr/>
        </p:nvSpPr>
        <p:spPr bwMode="auto">
          <a:xfrm flipH="1">
            <a:off x="6253163" y="2079625"/>
            <a:ext cx="7143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x-none" sz="1800">
              <a:latin typeface="Arial" panose="020B0604020202020204" pitchFamily="34" charset="0"/>
            </a:endParaRPr>
          </a:p>
        </p:txBody>
      </p:sp>
      <p:sp>
        <p:nvSpPr>
          <p:cNvPr id="8198" name="Freeform 12"/>
          <p:cNvSpPr>
            <a:spLocks/>
          </p:cNvSpPr>
          <p:nvPr/>
        </p:nvSpPr>
        <p:spPr bwMode="gray">
          <a:xfrm>
            <a:off x="2133600" y="1371600"/>
            <a:ext cx="1676400" cy="1385888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rgbClr val="3E68D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grpSp>
        <p:nvGrpSpPr>
          <p:cNvPr id="8199" name="Group 15"/>
          <p:cNvGrpSpPr>
            <a:grpSpLocks/>
          </p:cNvGrpSpPr>
          <p:nvPr/>
        </p:nvGrpSpPr>
        <p:grpSpPr bwMode="auto">
          <a:xfrm>
            <a:off x="938213" y="2800350"/>
            <a:ext cx="2295525" cy="3298825"/>
            <a:chOff x="576" y="1852"/>
            <a:chExt cx="1446" cy="2078"/>
          </a:xfrm>
        </p:grpSpPr>
        <p:sp>
          <p:nvSpPr>
            <p:cNvPr id="8206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ln>
              <a:solidFill>
                <a:srgbClr val="3E68D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8205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solidFill>
              <a:srgbClr val="3E68D0"/>
            </a:solidFill>
            <a:ln w="9525">
              <a:solidFill>
                <a:srgbClr val="3E68D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CS" altLang="x-none" sz="1800">
                <a:latin typeface="Arial" panose="020B0604020202020204" pitchFamily="34" charset="0"/>
              </a:endParaRPr>
            </a:p>
          </p:txBody>
        </p:sp>
        <p:sp>
          <p:nvSpPr>
            <p:cNvPr id="2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solidFill>
                <a:srgbClr val="3E68D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CS" altLang="x-none" sz="1800">
                <a:latin typeface="Arial" panose="020B0604020202020204" pitchFamily="34" charset="0"/>
              </a:endParaRPr>
            </a:p>
          </p:txBody>
        </p:sp>
        <p:sp>
          <p:nvSpPr>
            <p:cNvPr id="8207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solidFill>
                <a:srgbClr val="3E68D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CS" altLang="x-none" sz="1800">
                <a:latin typeface="Arial" panose="020B0604020202020204" pitchFamily="34" charset="0"/>
              </a:endParaRPr>
            </a:p>
          </p:txBody>
        </p:sp>
        <p:sp>
          <p:nvSpPr>
            <p:cNvPr id="8208" name="Text Box 21"/>
            <p:cNvSpPr txBox="1">
              <a:spLocks noChangeArrowheads="1"/>
            </p:cNvSpPr>
            <p:nvPr/>
          </p:nvSpPr>
          <p:spPr bwMode="auto">
            <a:xfrm>
              <a:off x="624" y="2688"/>
              <a:ext cx="134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r-HR" altLang="x-none" sz="2400" b="1">
                  <a:solidFill>
                    <a:srgbClr val="3E68D0"/>
                  </a:solidFill>
                  <a:latin typeface="Arial" panose="020B0604020202020204" pitchFamily="34" charset="0"/>
                </a:rPr>
                <a:t>OPĆA GIMNAZIJA</a:t>
              </a:r>
              <a:endParaRPr lang="en-US" altLang="x-none" sz="2400" b="1">
                <a:solidFill>
                  <a:srgbClr val="3E68D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20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391400" cy="487363"/>
          </a:xfrm>
        </p:spPr>
        <p:txBody>
          <a:bodyPr/>
          <a:lstStyle/>
          <a:p>
            <a:pPr algn="l" eaLnBrk="1" hangingPunct="1"/>
            <a:r>
              <a:rPr lang="hr-HR" altLang="x-none" sz="2800" b="1">
                <a:solidFill>
                  <a:srgbClr val="3E68D0"/>
                </a:solidFill>
                <a:latin typeface="Verdana" panose="020B0604030504040204" pitchFamily="34" charset="0"/>
              </a:rPr>
              <a:t>OPĆA GIMNAZIJA</a:t>
            </a:r>
            <a:endParaRPr lang="en-US" altLang="x-none" sz="1100" b="1">
              <a:solidFill>
                <a:srgbClr val="3E68D0"/>
              </a:solidFill>
              <a:latin typeface="Verdana" panose="020B0604030504040204" pitchFamily="34" charset="0"/>
            </a:endParaRPr>
          </a:p>
        </p:txBody>
      </p:sp>
      <p:sp>
        <p:nvSpPr>
          <p:cNvPr id="8202" name="Rectangle 34"/>
          <p:cNvSpPr>
            <a:spLocks noChangeArrowheads="1"/>
          </p:cNvSpPr>
          <p:nvPr/>
        </p:nvSpPr>
        <p:spPr bwMode="auto">
          <a:xfrm>
            <a:off x="3973513" y="1371600"/>
            <a:ext cx="44577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69875" indent="-269875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hr-HR" altLang="x-none" sz="1800" dirty="0">
                <a:solidFill>
                  <a:srgbClr val="3E68D0"/>
                </a:solidFill>
                <a:latin typeface="Arial" charset="0"/>
                <a:cs typeface="Arial" charset="0"/>
              </a:rPr>
              <a:t>cilj: pripremiti mladog čovjeka za visokoškolsko obrazovanje te ga osposobiti za </a:t>
            </a:r>
            <a:r>
              <a:rPr lang="hr-HR" altLang="x-none" sz="1800" dirty="0" err="1">
                <a:solidFill>
                  <a:srgbClr val="3E68D0"/>
                </a:solidFill>
                <a:latin typeface="Arial" charset="0"/>
                <a:cs typeface="Arial" charset="0"/>
              </a:rPr>
              <a:t>cjeloživotno</a:t>
            </a:r>
            <a:r>
              <a:rPr lang="hr-HR" altLang="x-none" sz="1800" dirty="0">
                <a:solidFill>
                  <a:srgbClr val="3E68D0"/>
                </a:solidFill>
                <a:latin typeface="Arial" charset="0"/>
                <a:cs typeface="Arial" charset="0"/>
              </a:rPr>
              <a:t> učenje razvijajući intelektualnu širinu i istraživačku radoznalost</a:t>
            </a:r>
          </a:p>
          <a:p>
            <a:pPr marL="269875" indent="-269875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hr-HR" altLang="x-none" sz="1800" dirty="0">
                <a:solidFill>
                  <a:srgbClr val="3E68D0"/>
                </a:solidFill>
                <a:latin typeface="Arial" charset="0"/>
                <a:cs typeface="Arial" charset="0"/>
              </a:rPr>
              <a:t>gimnazija je najbolja priprema za polaganje državne mature</a:t>
            </a:r>
          </a:p>
          <a:p>
            <a:pPr marL="269875" indent="-269875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hr-HR" altLang="x-none" sz="1800" dirty="0">
                <a:solidFill>
                  <a:srgbClr val="3E68D0"/>
                </a:solidFill>
                <a:latin typeface="Arial" charset="0"/>
                <a:cs typeface="Arial" charset="0"/>
              </a:rPr>
              <a:t>trajanje: 4 godine</a:t>
            </a:r>
          </a:p>
          <a:p>
            <a:pPr marL="269875" indent="-269875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hr-HR" altLang="x-none" sz="1800" dirty="0">
                <a:solidFill>
                  <a:srgbClr val="3E68D0"/>
                </a:solidFill>
                <a:latin typeface="Arial" charset="0"/>
                <a:cs typeface="Arial" charset="0"/>
              </a:rPr>
              <a:t>mogućnost učenja trećeg stranog  jezika – talijanskog</a:t>
            </a:r>
          </a:p>
          <a:p>
            <a:pPr marL="269875" indent="-269875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hr-HR" altLang="x-none" sz="1800" dirty="0">
                <a:solidFill>
                  <a:srgbClr val="3E68D0"/>
                </a:solidFill>
                <a:latin typeface="Arial" charset="0"/>
                <a:cs typeface="Arial" charset="0"/>
              </a:rPr>
              <a:t>organizirane pripreme iz obveznih i izbornih predmeta za državnu maturu</a:t>
            </a:r>
          </a:p>
          <a:p>
            <a:pPr marL="269875" indent="-269875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hr-HR" altLang="x-none" sz="1800" dirty="0">
                <a:solidFill>
                  <a:srgbClr val="3E68D0"/>
                </a:solidFill>
                <a:latin typeface="Arial" charset="0"/>
                <a:cs typeface="Arial" charset="0"/>
              </a:rPr>
              <a:t>sudjelovanja u različitim izvannastavnim aktivnostima, dodatnim programima i međunarodnom projektu ERASMUS +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endParaRPr lang="hr-HR" altLang="x-none" sz="2000" b="1" dirty="0">
              <a:solidFill>
                <a:srgbClr val="3E68D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>
            <a:solidFill>
              <a:srgbClr val="3E68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492" y="152400"/>
            <a:ext cx="761015" cy="685800"/>
          </a:xfrm>
          <a:prstGeom prst="rect">
            <a:avLst/>
          </a:prstGeom>
        </p:spPr>
      </p:pic>
      <p:pic>
        <p:nvPicPr>
          <p:cNvPr id="17" name="Picture 47" descr="logotip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SREDNJA ŠKOLA OROSLAVJE</a:t>
            </a:r>
            <a:endParaRPr lang="en-US" dirty="0"/>
          </a:p>
        </p:txBody>
      </p:sp>
      <p:sp>
        <p:nvSpPr>
          <p:cNvPr id="9219" name="AutoShape 6"/>
          <p:cNvSpPr>
            <a:spLocks noChangeArrowheads="1"/>
          </p:cNvSpPr>
          <p:nvPr/>
        </p:nvSpPr>
        <p:spPr bwMode="auto">
          <a:xfrm flipH="1">
            <a:off x="5334000" y="2590800"/>
            <a:ext cx="73025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x-none" sz="1800">
              <a:latin typeface="Arial" panose="020B0604020202020204" pitchFamily="34" charset="0"/>
            </a:endParaRPr>
          </a:p>
        </p:txBody>
      </p:sp>
      <p:sp>
        <p:nvSpPr>
          <p:cNvPr id="9221" name="AutoShape 8"/>
          <p:cNvSpPr>
            <a:spLocks noChangeArrowheads="1"/>
          </p:cNvSpPr>
          <p:nvPr/>
        </p:nvSpPr>
        <p:spPr bwMode="auto">
          <a:xfrm>
            <a:off x="3886200" y="1236663"/>
            <a:ext cx="4800600" cy="4994275"/>
          </a:xfrm>
          <a:prstGeom prst="roundRect">
            <a:avLst>
              <a:gd name="adj" fmla="val 4690"/>
            </a:avLst>
          </a:prstGeom>
          <a:ln>
            <a:solidFill>
              <a:srgbClr val="3E68D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sr-Latn-CS" dirty="0">
              <a:solidFill>
                <a:srgbClr val="3E68D0"/>
              </a:solidFill>
            </a:endParaRPr>
          </a:p>
        </p:txBody>
      </p:sp>
      <p:sp>
        <p:nvSpPr>
          <p:cNvPr id="2" name="Freeform 12"/>
          <p:cNvSpPr>
            <a:spLocks/>
          </p:cNvSpPr>
          <p:nvPr/>
        </p:nvSpPr>
        <p:spPr bwMode="gray">
          <a:xfrm>
            <a:off x="2286000" y="1524000"/>
            <a:ext cx="1466850" cy="1157288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rgbClr val="3E68D0">
              <a:alpha val="8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grpSp>
        <p:nvGrpSpPr>
          <p:cNvPr id="9222" name="Group 15"/>
          <p:cNvGrpSpPr>
            <a:grpSpLocks/>
          </p:cNvGrpSpPr>
          <p:nvPr/>
        </p:nvGrpSpPr>
        <p:grpSpPr bwMode="auto">
          <a:xfrm>
            <a:off x="1125538" y="2735263"/>
            <a:ext cx="2295525" cy="3324225"/>
            <a:chOff x="576" y="1836"/>
            <a:chExt cx="1446" cy="2094"/>
          </a:xfrm>
        </p:grpSpPr>
        <p:sp>
          <p:nvSpPr>
            <p:cNvPr id="9231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ln>
              <a:solidFill>
                <a:srgbClr val="3E68D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sr-Latn-CS" dirty="0">
                <a:solidFill>
                  <a:srgbClr val="3E68D0"/>
                </a:solidFill>
              </a:endParaRPr>
            </a:p>
          </p:txBody>
        </p:sp>
        <p:sp>
          <p:nvSpPr>
            <p:cNvPr id="9230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solidFill>
              <a:srgbClr val="3E6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CS" altLang="x-none" sz="1800">
                <a:solidFill>
                  <a:srgbClr val="3E68D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CS" altLang="x-none" sz="1800">
                <a:latin typeface="Arial" panose="020B0604020202020204" pitchFamily="34" charset="0"/>
              </a:endParaRPr>
            </a:p>
          </p:txBody>
        </p:sp>
        <p:sp>
          <p:nvSpPr>
            <p:cNvPr id="9232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CS" altLang="x-none" sz="1800">
                <a:latin typeface="Arial" panose="020B0604020202020204" pitchFamily="34" charset="0"/>
              </a:endParaRPr>
            </a:p>
          </p:txBody>
        </p:sp>
        <p:sp>
          <p:nvSpPr>
            <p:cNvPr id="9233" name="Text Box 20"/>
            <p:cNvSpPr txBox="1">
              <a:spLocks noChangeArrowheads="1"/>
            </p:cNvSpPr>
            <p:nvPr/>
          </p:nvSpPr>
          <p:spPr bwMode="gray">
            <a:xfrm>
              <a:off x="882" y="1836"/>
              <a:ext cx="84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sr-Latn-CS" altLang="x-none" sz="1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391400" cy="487363"/>
          </a:xfrm>
        </p:spPr>
        <p:txBody>
          <a:bodyPr/>
          <a:lstStyle/>
          <a:p>
            <a:pPr algn="l" eaLnBrk="1" hangingPunct="1"/>
            <a:r>
              <a:rPr lang="hr-HR" altLang="x-none" sz="2600" b="1">
                <a:solidFill>
                  <a:srgbClr val="3E68D0"/>
                </a:solidFill>
                <a:latin typeface="Verdana" panose="020B0604030504040204" pitchFamily="34" charset="0"/>
              </a:rPr>
              <a:t>ČETVEROGODIŠNJI STRUKOVNI PROGRAM</a:t>
            </a:r>
            <a:endParaRPr lang="en-US" altLang="x-none" sz="2600" b="1">
              <a:solidFill>
                <a:srgbClr val="3E68D0"/>
              </a:solidFill>
              <a:latin typeface="Verdana" panose="020B0604030504040204" pitchFamily="34" charset="0"/>
            </a:endParaRPr>
          </a:p>
        </p:txBody>
      </p:sp>
      <p:pic>
        <p:nvPicPr>
          <p:cNvPr id="9224" name="Picture 47" descr="logotip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21"/>
          <p:cNvSpPr txBox="1">
            <a:spLocks noChangeArrowheads="1"/>
          </p:cNvSpPr>
          <p:nvPr/>
        </p:nvSpPr>
        <p:spPr bwMode="auto">
          <a:xfrm>
            <a:off x="1206500" y="4103688"/>
            <a:ext cx="2133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x-none" sz="2000" b="1" dirty="0">
                <a:solidFill>
                  <a:srgbClr val="3E68D0"/>
                </a:solidFill>
                <a:latin typeface="Arial" panose="020B0604020202020204" pitchFamily="34" charset="0"/>
              </a:rPr>
              <a:t>STROJARSKI RAČUNALNI TEHNIČAR</a:t>
            </a:r>
            <a:endParaRPr lang="en-US" altLang="x-none" sz="2000" b="1" dirty="0">
              <a:solidFill>
                <a:srgbClr val="3E68D0"/>
              </a:solidFill>
              <a:latin typeface="Arial" panose="020B0604020202020204" pitchFamily="34" charset="0"/>
            </a:endParaRPr>
          </a:p>
        </p:txBody>
      </p:sp>
      <p:sp>
        <p:nvSpPr>
          <p:cNvPr id="9226" name="Text Box 23"/>
          <p:cNvSpPr txBox="1">
            <a:spLocks noChangeArrowheads="1"/>
          </p:cNvSpPr>
          <p:nvPr/>
        </p:nvSpPr>
        <p:spPr bwMode="auto">
          <a:xfrm>
            <a:off x="5943600" y="37338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sr-Latn-CS" altLang="x-none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7" name="Rectangle 34"/>
          <p:cNvSpPr>
            <a:spLocks noChangeArrowheads="1"/>
          </p:cNvSpPr>
          <p:nvPr/>
        </p:nvSpPr>
        <p:spPr bwMode="auto">
          <a:xfrm>
            <a:off x="4049713" y="1501775"/>
            <a:ext cx="45720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r-HR" altLang="x-none" sz="1700" dirty="0">
                <a:solidFill>
                  <a:srgbClr val="3E68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zanimanje za učenike koje zanima tehnika i prirodne znanosti te rad na računalu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r-HR" altLang="x-none" sz="1700" dirty="0">
                <a:solidFill>
                  <a:srgbClr val="3E68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pruža dobre mogućnosti za zapošljavanje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r-HR" altLang="x-none" sz="1700" dirty="0">
                <a:solidFill>
                  <a:srgbClr val="3E68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omogućava školovanje na srodnim fakultetima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r-HR" altLang="x-none" sz="1700" dirty="0">
                <a:solidFill>
                  <a:srgbClr val="3E68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trajanje: 4 godine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r-HR" altLang="x-none" sz="1700" dirty="0">
                <a:solidFill>
                  <a:srgbClr val="3E68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nastavni program osuvremenjen je sadržajima iz obnovljivih izvora energije te novih tehnologija (CNC, 3D </a:t>
            </a:r>
            <a:r>
              <a:rPr lang="hr-HR" altLang="x-none" sz="1700" dirty="0" err="1">
                <a:solidFill>
                  <a:srgbClr val="3E68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printanje</a:t>
            </a:r>
            <a:r>
              <a:rPr lang="hr-HR" altLang="x-none" sz="1700" dirty="0">
                <a:solidFill>
                  <a:srgbClr val="3E68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CADCAM, konstruiranje računalom)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r-HR" altLang="x-none" sz="1700" dirty="0">
                <a:solidFill>
                  <a:srgbClr val="3E68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fakultativna nastava iz fizike u 4. razredu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r-HR" altLang="x-none" sz="1700" dirty="0">
                <a:solidFill>
                  <a:srgbClr val="3E68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organizirane pripreme iz obveznih predmeta državne mature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r-HR" altLang="x-none" sz="1700" dirty="0">
                <a:solidFill>
                  <a:srgbClr val="3E68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mogućnost uključivanja u dodatne programe (strojarske konstrukcije, OIE) i međunarodni projekt ERASMUS +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hr-HR" altLang="x-none" sz="1800" dirty="0">
              <a:solidFill>
                <a:srgbClr val="3E68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hr-HR" altLang="x-none" sz="1800" b="1" dirty="0">
              <a:solidFill>
                <a:srgbClr val="3E68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>
            <a:solidFill>
              <a:srgbClr val="3E68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SREDNJA ŠKOLA OROSLAVJE</a:t>
            </a:r>
            <a:endParaRPr lang="en-US" dirty="0"/>
          </a:p>
        </p:txBody>
      </p:sp>
      <p:sp>
        <p:nvSpPr>
          <p:cNvPr id="10243" name="AutoShape 6"/>
          <p:cNvSpPr>
            <a:spLocks noChangeArrowheads="1"/>
          </p:cNvSpPr>
          <p:nvPr/>
        </p:nvSpPr>
        <p:spPr bwMode="auto">
          <a:xfrm flipH="1">
            <a:off x="5334000" y="2590800"/>
            <a:ext cx="73025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x-none" sz="1800">
              <a:latin typeface="Arial" panose="020B0604020202020204" pitchFamily="34" charset="0"/>
            </a:endParaRPr>
          </a:p>
        </p:txBody>
      </p:sp>
      <p:sp>
        <p:nvSpPr>
          <p:cNvPr id="10244" name="AutoShape 7"/>
          <p:cNvSpPr>
            <a:spLocks noChangeArrowheads="1"/>
          </p:cNvSpPr>
          <p:nvPr/>
        </p:nvSpPr>
        <p:spPr bwMode="auto">
          <a:xfrm flipH="1">
            <a:off x="3743325" y="2581275"/>
            <a:ext cx="71438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x-none" sz="1800">
              <a:latin typeface="Arial" panose="020B0604020202020204" pitchFamily="34" charset="0"/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0825"/>
            <a:ext cx="8191500" cy="487363"/>
          </a:xfrm>
        </p:spPr>
        <p:txBody>
          <a:bodyPr/>
          <a:lstStyle/>
          <a:p>
            <a:pPr algn="l" eaLnBrk="1" hangingPunct="1"/>
            <a:r>
              <a:rPr lang="hr-HR" altLang="x-none" sz="2400" b="1" dirty="0">
                <a:solidFill>
                  <a:srgbClr val="3E68D0"/>
                </a:solidFill>
                <a:latin typeface="Verdana" panose="020B0604030504040204" pitchFamily="34" charset="0"/>
              </a:rPr>
              <a:t>ČETVEROGODIŠNJI STRUKOVNI PROGRAM – STROJARSKI RAČUNALNI TEHNIČAR </a:t>
            </a:r>
            <a:endParaRPr lang="en-US" altLang="x-none" sz="2400" b="1" dirty="0">
              <a:solidFill>
                <a:srgbClr val="3E68D0"/>
              </a:solidFill>
              <a:latin typeface="Verdana" panose="020B0604030504040204" pitchFamily="34" charset="0"/>
            </a:endParaRPr>
          </a:p>
        </p:txBody>
      </p:sp>
      <p:pic>
        <p:nvPicPr>
          <p:cNvPr id="10246" name="Picture 47" descr="logotip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23"/>
          <p:cNvSpPr txBox="1">
            <a:spLocks noChangeArrowheads="1"/>
          </p:cNvSpPr>
          <p:nvPr/>
        </p:nvSpPr>
        <p:spPr bwMode="auto">
          <a:xfrm>
            <a:off x="5943600" y="37338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sr-Latn-CS" altLang="x-none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>
            <a:solidFill>
              <a:srgbClr val="3E68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78245"/>
            <a:ext cx="5771445" cy="324643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404144"/>
            <a:ext cx="2828925" cy="5029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SREDNJA ŠKOLA OROSLAVJE</a:t>
            </a:r>
            <a:endParaRPr lang="en-US" dirty="0"/>
          </a:p>
        </p:txBody>
      </p:sp>
      <p:sp>
        <p:nvSpPr>
          <p:cNvPr id="11267" name="AutoShape 6"/>
          <p:cNvSpPr>
            <a:spLocks noChangeArrowheads="1"/>
          </p:cNvSpPr>
          <p:nvPr/>
        </p:nvSpPr>
        <p:spPr bwMode="auto">
          <a:xfrm flipH="1">
            <a:off x="5334000" y="2590800"/>
            <a:ext cx="73025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x-none" sz="1800">
              <a:latin typeface="Arial" panose="020B0604020202020204" pitchFamily="34" charset="0"/>
            </a:endParaRPr>
          </a:p>
        </p:txBody>
      </p:sp>
      <p:sp>
        <p:nvSpPr>
          <p:cNvPr id="11268" name="AutoShape 10"/>
          <p:cNvSpPr>
            <a:spLocks noChangeArrowheads="1"/>
          </p:cNvSpPr>
          <p:nvPr/>
        </p:nvSpPr>
        <p:spPr bwMode="auto">
          <a:xfrm flipH="1">
            <a:off x="7835900" y="2079625"/>
            <a:ext cx="71438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x-none" sz="1800">
              <a:latin typeface="Arial" panose="020B0604020202020204" pitchFamily="34" charset="0"/>
            </a:endParaRPr>
          </a:p>
        </p:txBody>
      </p:sp>
      <p:sp>
        <p:nvSpPr>
          <p:cNvPr id="11269" name="AutoShape 11"/>
          <p:cNvSpPr>
            <a:spLocks noChangeArrowheads="1"/>
          </p:cNvSpPr>
          <p:nvPr/>
        </p:nvSpPr>
        <p:spPr bwMode="auto">
          <a:xfrm flipH="1">
            <a:off x="6253163" y="2079625"/>
            <a:ext cx="7143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x-none" sz="1800">
              <a:latin typeface="Arial" panose="020B0604020202020204" pitchFamily="34" charset="0"/>
            </a:endParaRPr>
          </a:p>
        </p:txBody>
      </p:sp>
      <p:sp>
        <p:nvSpPr>
          <p:cNvPr id="11270" name="Text Box 14"/>
          <p:cNvSpPr txBox="1">
            <a:spLocks noChangeArrowheads="1"/>
          </p:cNvSpPr>
          <p:nvPr/>
        </p:nvSpPr>
        <p:spPr bwMode="gray">
          <a:xfrm>
            <a:off x="6429375" y="1990725"/>
            <a:ext cx="1343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x-none" sz="1400">
                <a:solidFill>
                  <a:srgbClr val="FFFFFF"/>
                </a:solidFill>
                <a:latin typeface="Arial" panose="020B0604020202020204" pitchFamily="34" charset="0"/>
              </a:rPr>
              <a:t>Bruf</a:t>
            </a:r>
            <a:endParaRPr lang="en-US" altLang="x-non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487363"/>
          </a:xfrm>
        </p:spPr>
        <p:txBody>
          <a:bodyPr/>
          <a:lstStyle/>
          <a:p>
            <a:pPr algn="l" eaLnBrk="1" hangingPunct="1"/>
            <a:r>
              <a:rPr lang="hr-HR" altLang="x-none" sz="2600" b="1">
                <a:solidFill>
                  <a:srgbClr val="3E68D0"/>
                </a:solidFill>
                <a:latin typeface="Verdana" panose="020B0604030504040204" pitchFamily="34" charset="0"/>
              </a:rPr>
              <a:t>PRAKTIKUM ZA STROJARSTVO I OBNOVLJIVE IZVORE ENERGIJE</a:t>
            </a:r>
          </a:p>
        </p:txBody>
      </p:sp>
      <p:pic>
        <p:nvPicPr>
          <p:cNvPr id="11272" name="Picture 47" descr="logotip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>
            <a:solidFill>
              <a:srgbClr val="3E68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88" y="1249363"/>
            <a:ext cx="3956050" cy="282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31900"/>
            <a:ext cx="3200400" cy="282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013" y="4191000"/>
            <a:ext cx="4573587" cy="203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53" descr="32bb90e8976aab5298d5da10fe66f21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5575" y="3352800"/>
            <a:ext cx="1622425" cy="1225550"/>
          </a:xfrm>
        </p:spPr>
      </p:pic>
      <p:sp>
        <p:nvSpPr>
          <p:cNvPr id="4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SREDNJA ŠKOLA OROSLAVJE</a:t>
            </a:r>
            <a:endParaRPr lang="en-US" dirty="0"/>
          </a:p>
        </p:txBody>
      </p:sp>
      <p:grpSp>
        <p:nvGrpSpPr>
          <p:cNvPr id="12292" name="Group 18"/>
          <p:cNvGrpSpPr>
            <a:grpSpLocks/>
          </p:cNvGrpSpPr>
          <p:nvPr/>
        </p:nvGrpSpPr>
        <p:grpSpPr bwMode="auto">
          <a:xfrm>
            <a:off x="3581400" y="1831975"/>
            <a:ext cx="2166938" cy="4035425"/>
            <a:chOff x="2208" y="1296"/>
            <a:chExt cx="1365" cy="2542"/>
          </a:xfrm>
        </p:grpSpPr>
        <p:sp>
          <p:nvSpPr>
            <p:cNvPr id="12329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CS" altLang="x-none" sz="1800">
                <a:latin typeface="Arial" panose="020B0604020202020204" pitchFamily="34" charset="0"/>
              </a:endParaRPr>
            </a:p>
          </p:txBody>
        </p:sp>
        <p:sp>
          <p:nvSpPr>
            <p:cNvPr id="12330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CS" altLang="x-none" sz="1800">
                <a:latin typeface="Arial" panose="020B0604020202020204" pitchFamily="34" charset="0"/>
              </a:endParaRPr>
            </a:p>
          </p:txBody>
        </p:sp>
        <p:sp>
          <p:nvSpPr>
            <p:cNvPr id="12331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CS" altLang="x-none" sz="1800">
                <a:latin typeface="Arial" panose="020B0604020202020204" pitchFamily="34" charset="0"/>
              </a:endParaRPr>
            </a:p>
          </p:txBody>
        </p:sp>
        <p:sp>
          <p:nvSpPr>
            <p:cNvPr id="12332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CS" altLang="x-none" sz="1800">
                <a:latin typeface="Arial" panose="020B0604020202020204" pitchFamily="34" charset="0"/>
              </a:endParaRPr>
            </a:p>
          </p:txBody>
        </p:sp>
        <p:sp>
          <p:nvSpPr>
            <p:cNvPr id="12333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CS" altLang="x-none" sz="1800">
                <a:latin typeface="Arial" panose="020B0604020202020204" pitchFamily="34" charset="0"/>
              </a:endParaRPr>
            </a:p>
          </p:txBody>
        </p:sp>
        <p:sp>
          <p:nvSpPr>
            <p:cNvPr id="12334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CS" altLang="x-none" sz="1800">
                <a:latin typeface="Arial" panose="020B0604020202020204" pitchFamily="34" charset="0"/>
              </a:endParaRPr>
            </a:p>
          </p:txBody>
        </p:sp>
        <p:sp>
          <p:nvSpPr>
            <p:cNvPr id="12335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CS" altLang="x-none" sz="1800">
                <a:latin typeface="Arial" panose="020B0604020202020204" pitchFamily="34" charset="0"/>
              </a:endParaRPr>
            </a:p>
          </p:txBody>
        </p:sp>
        <p:sp>
          <p:nvSpPr>
            <p:cNvPr id="12336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CS" altLang="x-none" sz="1800">
                <a:latin typeface="Arial" panose="020B0604020202020204" pitchFamily="34" charset="0"/>
              </a:endParaRPr>
            </a:p>
          </p:txBody>
        </p:sp>
        <p:sp>
          <p:nvSpPr>
            <p:cNvPr id="12337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CS" altLang="x-none" sz="1800">
                <a:latin typeface="Arial" panose="020B0604020202020204" pitchFamily="34" charset="0"/>
              </a:endParaRPr>
            </a:p>
          </p:txBody>
        </p:sp>
        <p:sp>
          <p:nvSpPr>
            <p:cNvPr id="12338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US" altLang="x-none" sz="1800">
                <a:latin typeface="Arial" panose="020B0604020202020204" pitchFamily="34" charset="0"/>
              </a:endParaRPr>
            </a:p>
          </p:txBody>
        </p:sp>
        <p:sp>
          <p:nvSpPr>
            <p:cNvPr id="12339" name="Text Box 29"/>
            <p:cNvSpPr txBox="1">
              <a:spLocks noChangeArrowheads="1"/>
            </p:cNvSpPr>
            <p:nvPr/>
          </p:nvSpPr>
          <p:spPr bwMode="gray">
            <a:xfrm>
              <a:off x="2256" y="1726"/>
              <a:ext cx="1296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x-none" sz="1600" b="1">
                  <a:latin typeface="Arial" panose="020B0604020202020204" pitchFamily="34" charset="0"/>
                </a:rPr>
                <a:t>OBRTNIČKI PROGRAMI IZ PODRUČJA OSOBNIH USLUGA</a:t>
              </a:r>
              <a:endParaRPr lang="en-US" altLang="x-none" sz="1600" b="1">
                <a:latin typeface="Arial" panose="020B0604020202020204" pitchFamily="34" charset="0"/>
              </a:endParaRPr>
            </a:p>
          </p:txBody>
        </p:sp>
        <p:sp>
          <p:nvSpPr>
            <p:cNvPr id="12340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CS" altLang="x-none" sz="1800">
                <a:latin typeface="Arial" panose="020B0604020202020204" pitchFamily="34" charset="0"/>
              </a:endParaRPr>
            </a:p>
          </p:txBody>
        </p:sp>
        <p:sp>
          <p:nvSpPr>
            <p:cNvPr id="12341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CS" altLang="x-none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2293" name="Group 32"/>
          <p:cNvGrpSpPr>
            <a:grpSpLocks/>
          </p:cNvGrpSpPr>
          <p:nvPr/>
        </p:nvGrpSpPr>
        <p:grpSpPr bwMode="auto">
          <a:xfrm>
            <a:off x="5937250" y="1831975"/>
            <a:ext cx="2170113" cy="4035425"/>
            <a:chOff x="3692" y="1296"/>
            <a:chExt cx="1367" cy="2542"/>
          </a:xfrm>
        </p:grpSpPr>
        <p:sp>
          <p:nvSpPr>
            <p:cNvPr id="12315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CS" altLang="x-none" sz="1800">
                <a:latin typeface="Arial" panose="020B0604020202020204" pitchFamily="34" charset="0"/>
              </a:endParaRPr>
            </a:p>
          </p:txBody>
        </p:sp>
        <p:sp>
          <p:nvSpPr>
            <p:cNvPr id="12316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CS" altLang="x-none" sz="1800">
                <a:latin typeface="Arial" panose="020B0604020202020204" pitchFamily="34" charset="0"/>
              </a:endParaRPr>
            </a:p>
          </p:txBody>
        </p:sp>
        <p:sp>
          <p:nvSpPr>
            <p:cNvPr id="12317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CS" altLang="x-none" sz="1800">
                <a:latin typeface="Arial" panose="020B0604020202020204" pitchFamily="34" charset="0"/>
              </a:endParaRPr>
            </a:p>
          </p:txBody>
        </p:sp>
        <p:sp>
          <p:nvSpPr>
            <p:cNvPr id="12318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CS" altLang="x-none" sz="1800">
                <a:latin typeface="Arial" panose="020B0604020202020204" pitchFamily="34" charset="0"/>
              </a:endParaRPr>
            </a:p>
          </p:txBody>
        </p:sp>
        <p:grpSp>
          <p:nvGrpSpPr>
            <p:cNvPr id="12319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12324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r-Latn-CS" altLang="x-non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25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r-Latn-CS" altLang="x-non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26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r-Latn-CS" altLang="x-non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27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r-Latn-CS" altLang="x-non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28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r-Latn-CS" altLang="x-none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320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en-US" altLang="x-none" sz="1800">
                <a:latin typeface="Arial" panose="020B0604020202020204" pitchFamily="34" charset="0"/>
              </a:endParaRPr>
            </a:p>
          </p:txBody>
        </p:sp>
        <p:sp>
          <p:nvSpPr>
            <p:cNvPr id="12321" name="Text Box 44"/>
            <p:cNvSpPr txBox="1">
              <a:spLocks noChangeArrowheads="1"/>
            </p:cNvSpPr>
            <p:nvPr/>
          </p:nvSpPr>
          <p:spPr bwMode="gray">
            <a:xfrm>
              <a:off x="3744" y="1726"/>
              <a:ext cx="1296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x-none" sz="1600" b="1">
                  <a:latin typeface="Arial" panose="020B0604020202020204" pitchFamily="34" charset="0"/>
                  <a:cs typeface="Arial" panose="020B0604020202020204" pitchFamily="34" charset="0"/>
                </a:rPr>
                <a:t>OBRTNIČKI PROGRAM IZ PODRUČJA OBRADE DRVA</a:t>
              </a:r>
              <a:endParaRPr lang="en-US" altLang="x-none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22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CS" altLang="x-none" sz="1800">
                <a:latin typeface="Arial" panose="020B0604020202020204" pitchFamily="34" charset="0"/>
              </a:endParaRPr>
            </a:p>
          </p:txBody>
        </p:sp>
        <p:sp>
          <p:nvSpPr>
            <p:cNvPr id="12323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CS" altLang="x-none" sz="1800">
                <a:latin typeface="Arial" panose="020B0604020202020204" pitchFamily="34" charset="0"/>
              </a:endParaRPr>
            </a:p>
          </p:txBody>
        </p:sp>
      </p:grpSp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152400" y="333375"/>
            <a:ext cx="7315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x-none" sz="2600" b="1">
                <a:solidFill>
                  <a:srgbClr val="3E68D0"/>
                </a:solidFill>
                <a:latin typeface="Verdana" panose="020B0604030504040204" pitchFamily="34" charset="0"/>
              </a:rPr>
              <a:t>TROGODIŠNJI OBRTNIČKI PROGRAMI</a:t>
            </a:r>
          </a:p>
        </p:txBody>
      </p:sp>
      <p:pic>
        <p:nvPicPr>
          <p:cNvPr id="12295" name="Picture 47" descr="logotip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6" name="Group 3"/>
          <p:cNvGrpSpPr>
            <a:grpSpLocks/>
          </p:cNvGrpSpPr>
          <p:nvPr/>
        </p:nvGrpSpPr>
        <p:grpSpPr bwMode="auto">
          <a:xfrm>
            <a:off x="1219200" y="1831975"/>
            <a:ext cx="2170113" cy="4035425"/>
            <a:chOff x="720" y="1296"/>
            <a:chExt cx="1367" cy="2542"/>
          </a:xfrm>
        </p:grpSpPr>
        <p:sp>
          <p:nvSpPr>
            <p:cNvPr id="12301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CS" altLang="x-none" sz="1800">
                <a:latin typeface="Arial" panose="020B0604020202020204" pitchFamily="34" charset="0"/>
              </a:endParaRPr>
            </a:p>
          </p:txBody>
        </p:sp>
        <p:sp>
          <p:nvSpPr>
            <p:cNvPr id="12302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CS" altLang="x-none" sz="1800">
                <a:latin typeface="Arial" panose="020B0604020202020204" pitchFamily="34" charset="0"/>
              </a:endParaRPr>
            </a:p>
          </p:txBody>
        </p:sp>
        <p:sp>
          <p:nvSpPr>
            <p:cNvPr id="12303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CS" altLang="x-none" sz="1800">
                <a:latin typeface="Arial" panose="020B0604020202020204" pitchFamily="34" charset="0"/>
              </a:endParaRPr>
            </a:p>
          </p:txBody>
        </p:sp>
        <p:sp>
          <p:nvSpPr>
            <p:cNvPr id="12304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CS" altLang="x-none" sz="1800">
                <a:latin typeface="Arial" panose="020B0604020202020204" pitchFamily="34" charset="0"/>
              </a:endParaRPr>
            </a:p>
          </p:txBody>
        </p:sp>
        <p:sp>
          <p:nvSpPr>
            <p:cNvPr id="12305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CS" altLang="x-none" sz="1800">
                <a:latin typeface="Arial" panose="020B0604020202020204" pitchFamily="34" charset="0"/>
              </a:endParaRPr>
            </a:p>
          </p:txBody>
        </p:sp>
        <p:sp>
          <p:nvSpPr>
            <p:cNvPr id="12306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r-Latn-CS" altLang="x-none" sz="1800">
                <a:latin typeface="Arial" panose="020B0604020202020204" pitchFamily="34" charset="0"/>
              </a:endParaRPr>
            </a:p>
          </p:txBody>
        </p:sp>
        <p:grpSp>
          <p:nvGrpSpPr>
            <p:cNvPr id="12307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2310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r-Latn-CS" altLang="x-non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11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r-Latn-CS" altLang="x-non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12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r-Latn-CS" altLang="x-non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13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r-Latn-CS" altLang="x-none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14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r-Latn-CS" altLang="x-none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308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x-none" sz="1800">
                <a:latin typeface="Arial" panose="020B0604020202020204" pitchFamily="34" charset="0"/>
              </a:endParaRPr>
            </a:p>
          </p:txBody>
        </p:sp>
        <p:sp>
          <p:nvSpPr>
            <p:cNvPr id="12309" name="Text Box 17"/>
            <p:cNvSpPr txBox="1">
              <a:spLocks noChangeArrowheads="1"/>
            </p:cNvSpPr>
            <p:nvPr/>
          </p:nvSpPr>
          <p:spPr bwMode="gray">
            <a:xfrm>
              <a:off x="768" y="1726"/>
              <a:ext cx="1296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x-none" sz="16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OBRTNIČKI PROGRAMI IZ PODRUČJA STROJARSTVA</a:t>
              </a:r>
              <a:endParaRPr lang="en-US" altLang="x-none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297" name="Text Box 44"/>
          <p:cNvSpPr txBox="1">
            <a:spLocks noChangeArrowheads="1"/>
          </p:cNvSpPr>
          <p:nvPr/>
        </p:nvSpPr>
        <p:spPr bwMode="gray">
          <a:xfrm>
            <a:off x="6019800" y="4191000"/>
            <a:ext cx="2057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x-none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STOLAR</a:t>
            </a:r>
            <a:endParaRPr lang="en-US" altLang="x-none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Box 29"/>
          <p:cNvSpPr txBox="1">
            <a:spLocks noChangeArrowheads="1"/>
          </p:cNvSpPr>
          <p:nvPr/>
        </p:nvSpPr>
        <p:spPr bwMode="gray">
          <a:xfrm>
            <a:off x="3657600" y="4114800"/>
            <a:ext cx="20574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16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FRIZER</a:t>
            </a:r>
          </a:p>
          <a:p>
            <a:pPr algn="ctr">
              <a:defRPr/>
            </a:pPr>
            <a:r>
              <a:rPr lang="hr-HR" sz="16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KOZMETIČAR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2299" name="Text Box 17"/>
          <p:cNvSpPr txBox="1">
            <a:spLocks noChangeArrowheads="1"/>
          </p:cNvSpPr>
          <p:nvPr/>
        </p:nvSpPr>
        <p:spPr bwMode="gray">
          <a:xfrm>
            <a:off x="1295400" y="3657600"/>
            <a:ext cx="2057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x-none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CNC OPERATER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x-none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VODOINSTALATER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x-none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STROJOBRAVAR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x-none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BRAVAR</a:t>
            </a:r>
            <a:endParaRPr lang="en-US" altLang="x-none" sz="15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>
            <a:solidFill>
              <a:srgbClr val="3E68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SREDNJA ŠKOLA OROSLAVJE</a:t>
            </a:r>
            <a:endParaRPr lang="en-US" dirty="0"/>
          </a:p>
        </p:txBody>
      </p:sp>
      <p:sp>
        <p:nvSpPr>
          <p:cNvPr id="13315" name="AutoShape 6"/>
          <p:cNvSpPr>
            <a:spLocks noChangeArrowheads="1"/>
          </p:cNvSpPr>
          <p:nvPr/>
        </p:nvSpPr>
        <p:spPr bwMode="auto">
          <a:xfrm flipH="1">
            <a:off x="5334000" y="2590800"/>
            <a:ext cx="73025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x-none" sz="1800">
              <a:latin typeface="Arial" panose="020B0604020202020204" pitchFamily="34" charset="0"/>
            </a:endParaRPr>
          </a:p>
        </p:txBody>
      </p:sp>
      <p:sp>
        <p:nvSpPr>
          <p:cNvPr id="13316" name="AutoShape 10"/>
          <p:cNvSpPr>
            <a:spLocks noChangeArrowheads="1"/>
          </p:cNvSpPr>
          <p:nvPr/>
        </p:nvSpPr>
        <p:spPr bwMode="auto">
          <a:xfrm flipH="1">
            <a:off x="7835900" y="2079625"/>
            <a:ext cx="71438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x-none" sz="1800">
              <a:latin typeface="Arial" panose="020B0604020202020204" pitchFamily="34" charset="0"/>
            </a:endParaRPr>
          </a:p>
        </p:txBody>
      </p:sp>
      <p:sp>
        <p:nvSpPr>
          <p:cNvPr id="13317" name="AutoShape 11"/>
          <p:cNvSpPr>
            <a:spLocks noChangeArrowheads="1"/>
          </p:cNvSpPr>
          <p:nvPr/>
        </p:nvSpPr>
        <p:spPr bwMode="auto">
          <a:xfrm flipH="1">
            <a:off x="6253163" y="2079625"/>
            <a:ext cx="7143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x-none" sz="1800">
              <a:latin typeface="Arial" panose="020B0604020202020204" pitchFamily="34" charset="0"/>
            </a:endParaRPr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391400" cy="487363"/>
          </a:xfrm>
        </p:spPr>
        <p:txBody>
          <a:bodyPr/>
          <a:lstStyle/>
          <a:p>
            <a:pPr algn="l" eaLnBrk="1" hangingPunct="1"/>
            <a:r>
              <a:rPr lang="hr-HR" altLang="x-none" sz="2600" b="1">
                <a:solidFill>
                  <a:srgbClr val="3E68D0"/>
                </a:solidFill>
                <a:latin typeface="Verdana" panose="020B0604030504040204" pitchFamily="34" charset="0"/>
              </a:rPr>
              <a:t>OBRTNIČKI PROGRAMI IZ PODRUČJA STROJARSTVA</a:t>
            </a:r>
            <a:endParaRPr lang="en-US" altLang="x-none" sz="2600" b="1">
              <a:solidFill>
                <a:srgbClr val="3E68D0"/>
              </a:solidFill>
              <a:latin typeface="Verdana" panose="020B0604030504040204" pitchFamily="34" charset="0"/>
            </a:endParaRPr>
          </a:p>
        </p:txBody>
      </p:sp>
      <p:pic>
        <p:nvPicPr>
          <p:cNvPr id="13319" name="Picture 47" descr="logotip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21"/>
          <p:cNvSpPr txBox="1">
            <a:spLocks noChangeArrowheads="1"/>
          </p:cNvSpPr>
          <p:nvPr/>
        </p:nvSpPr>
        <p:spPr bwMode="auto">
          <a:xfrm>
            <a:off x="457200" y="1219200"/>
            <a:ext cx="35052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hr-HR" altLang="x-none" sz="2600" dirty="0">
                <a:solidFill>
                  <a:srgbClr val="3E68D0"/>
                </a:solidFill>
                <a:latin typeface="Comic Sans MS" panose="030F0702030302020204" pitchFamily="66" charset="0"/>
              </a:rPr>
              <a:t>ZANIMANJA: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hr-HR" altLang="x-none" sz="700" dirty="0">
              <a:solidFill>
                <a:srgbClr val="3E68D0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r-HR" altLang="x-none" sz="2600" dirty="0">
                <a:solidFill>
                  <a:srgbClr val="3E68D0"/>
                </a:solidFill>
                <a:latin typeface="Comic Sans MS" panose="030F0702030302020204" pitchFamily="66" charset="0"/>
              </a:rPr>
              <a:t>CNC operater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r-HR" altLang="x-none" sz="2600" dirty="0">
                <a:solidFill>
                  <a:srgbClr val="3E68D0"/>
                </a:solidFill>
                <a:latin typeface="Comic Sans MS" panose="030F0702030302020204" pitchFamily="66" charset="0"/>
              </a:rPr>
              <a:t>vodoinstalater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r-HR" altLang="x-none" sz="2600" dirty="0">
                <a:solidFill>
                  <a:srgbClr val="3E68D0"/>
                </a:solidFill>
                <a:latin typeface="Comic Sans MS" panose="030F0702030302020204" pitchFamily="66" charset="0"/>
              </a:rPr>
              <a:t>strojobravar</a:t>
            </a:r>
            <a:endParaRPr lang="hr-HR" altLang="x-none" sz="2600" dirty="0">
              <a:solidFill>
                <a:srgbClr val="3E68D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r-HR" altLang="x-none" sz="2600" dirty="0">
                <a:solidFill>
                  <a:srgbClr val="3E68D0"/>
                </a:solidFill>
                <a:latin typeface="Comic Sans MS" panose="030F0702030302020204" pitchFamily="66" charset="0"/>
              </a:rPr>
              <a:t>bravar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x-none" sz="2600" b="1" dirty="0">
              <a:solidFill>
                <a:srgbClr val="3E68D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21" name="Text Box 21"/>
          <p:cNvSpPr txBox="1">
            <a:spLocks noChangeArrowheads="1"/>
          </p:cNvSpPr>
          <p:nvPr/>
        </p:nvSpPr>
        <p:spPr bwMode="auto">
          <a:xfrm>
            <a:off x="3718719" y="1255639"/>
            <a:ext cx="5120481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hr-HR" altLang="x-none" sz="2400" dirty="0">
                <a:solidFill>
                  <a:srgbClr val="3E68D0"/>
                </a:solidFill>
                <a:latin typeface="Comic Sans MS" panose="030F0702030302020204" pitchFamily="66" charset="0"/>
              </a:rPr>
              <a:t>Trajanje obrazovanja: 3 godine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hr-HR" altLang="x-none" sz="1100" b="1" dirty="0">
              <a:solidFill>
                <a:srgbClr val="3E68D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r-HR" altLang="x-none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Stipendiranje deficitarnih zanimanja od strane Ministarstva gospodarstva, poduzetništva i obrta</a:t>
            </a:r>
          </a:p>
          <a:p>
            <a:pPr>
              <a:spcBef>
                <a:spcPct val="0"/>
              </a:spcBef>
              <a:buFontTx/>
              <a:buNone/>
            </a:pPr>
            <a:endParaRPr lang="hr-HR" altLang="x-none" sz="1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r-HR" altLang="x-none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Velika </a:t>
            </a:r>
            <a:r>
              <a:rPr lang="hr-HR" altLang="x-none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zapošljivost</a:t>
            </a:r>
            <a:endParaRPr lang="hr-HR" altLang="x-none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hr-HR" altLang="x-none" sz="2400" b="1" dirty="0">
              <a:solidFill>
                <a:srgbClr val="3E68D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>
            <a:solidFill>
              <a:srgbClr val="3E68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660" y="3677346"/>
            <a:ext cx="6136046" cy="2933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SREDNJA ŠKOLA OROSLAVJE</a:t>
            </a:r>
            <a:endParaRPr lang="en-US" dirty="0"/>
          </a:p>
        </p:txBody>
      </p:sp>
      <p:sp>
        <p:nvSpPr>
          <p:cNvPr id="14339" name="AutoShape 10"/>
          <p:cNvSpPr>
            <a:spLocks noChangeArrowheads="1"/>
          </p:cNvSpPr>
          <p:nvPr/>
        </p:nvSpPr>
        <p:spPr bwMode="auto">
          <a:xfrm flipH="1">
            <a:off x="7835900" y="2079625"/>
            <a:ext cx="71438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x-none" sz="1800">
              <a:latin typeface="Arial" panose="020B0604020202020204" pitchFamily="34" charset="0"/>
            </a:endParaRPr>
          </a:p>
        </p:txBody>
      </p:sp>
      <p:sp>
        <p:nvSpPr>
          <p:cNvPr id="14340" name="AutoShape 11"/>
          <p:cNvSpPr>
            <a:spLocks noChangeArrowheads="1"/>
          </p:cNvSpPr>
          <p:nvPr/>
        </p:nvSpPr>
        <p:spPr bwMode="auto">
          <a:xfrm flipH="1">
            <a:off x="6253163" y="2079625"/>
            <a:ext cx="7143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x-none" sz="1800">
              <a:latin typeface="Arial" panose="020B0604020202020204" pitchFamily="34" charset="0"/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391400" cy="487363"/>
          </a:xfrm>
        </p:spPr>
        <p:txBody>
          <a:bodyPr/>
          <a:lstStyle/>
          <a:p>
            <a:pPr algn="l" eaLnBrk="1" hangingPunct="1"/>
            <a:r>
              <a:rPr lang="hr-HR" altLang="x-none" sz="2600" b="1">
                <a:solidFill>
                  <a:srgbClr val="3E68D0"/>
                </a:solidFill>
                <a:latin typeface="Verdana" panose="020B0604030504040204" pitchFamily="34" charset="0"/>
              </a:rPr>
              <a:t>OBRTNIČKI PROGRAMI IZ PODRUČJA OSOBNIH USLUGA</a:t>
            </a:r>
            <a:endParaRPr lang="en-US" altLang="x-none" sz="2600" b="1">
              <a:solidFill>
                <a:srgbClr val="3E68D0"/>
              </a:solidFill>
              <a:latin typeface="Verdana" panose="020B0604030504040204" pitchFamily="34" charset="0"/>
            </a:endParaRPr>
          </a:p>
        </p:txBody>
      </p:sp>
      <p:pic>
        <p:nvPicPr>
          <p:cNvPr id="14342" name="Picture 47" descr="logotip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144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350838" y="1165225"/>
            <a:ext cx="3687762" cy="206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hr-HR" sz="2800" dirty="0">
                <a:solidFill>
                  <a:srgbClr val="3E68D0"/>
                </a:solidFill>
                <a:latin typeface="Comic Sans MS" pitchFamily="66" charset="0"/>
              </a:rPr>
              <a:t>ZANIMANJA:</a:t>
            </a:r>
          </a:p>
          <a:p>
            <a:pPr algn="ctr" eaLnBrk="0" hangingPunct="0">
              <a:defRPr/>
            </a:pPr>
            <a:endParaRPr lang="hr-HR" sz="1600" dirty="0">
              <a:solidFill>
                <a:srgbClr val="3E68D0"/>
              </a:solidFill>
              <a:latin typeface="Comic Sans MS" pitchFamily="66" charset="0"/>
            </a:endParaRPr>
          </a:p>
          <a:p>
            <a:pPr marL="342900" indent="-342900" algn="just" eaLnBrk="0" hangingPunct="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hr-HR" sz="2800" dirty="0">
                <a:solidFill>
                  <a:srgbClr val="3E68D0"/>
                </a:solidFill>
                <a:latin typeface="Comic Sans MS" pitchFamily="66" charset="0"/>
              </a:rPr>
              <a:t>frizer</a:t>
            </a:r>
          </a:p>
          <a:p>
            <a:pPr marL="342900" indent="-342900" algn="just" eaLnBrk="0" hangingPunct="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hr-HR" sz="2800" dirty="0">
                <a:solidFill>
                  <a:srgbClr val="3E68D0"/>
                </a:solidFill>
                <a:latin typeface="Comic Sans MS" pitchFamily="66" charset="0"/>
              </a:rPr>
              <a:t>kozmetičar</a:t>
            </a:r>
            <a:endParaRPr lang="en-US" sz="2800" dirty="0">
              <a:solidFill>
                <a:srgbClr val="3E68D0"/>
              </a:solidFill>
              <a:latin typeface="Comic Sans MS" pitchFamily="66" charset="0"/>
            </a:endParaRPr>
          </a:p>
        </p:txBody>
      </p:sp>
      <p:sp>
        <p:nvSpPr>
          <p:cNvPr id="14344" name="Text Box 21"/>
          <p:cNvSpPr txBox="1">
            <a:spLocks noChangeArrowheads="1"/>
          </p:cNvSpPr>
          <p:nvPr/>
        </p:nvSpPr>
        <p:spPr bwMode="auto">
          <a:xfrm>
            <a:off x="350838" y="3227388"/>
            <a:ext cx="4883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hr-HR" altLang="x-none" sz="2200" dirty="0">
                <a:solidFill>
                  <a:srgbClr val="3E68D0"/>
                </a:solidFill>
                <a:latin typeface="Comic Sans MS" panose="030F0702030302020204" pitchFamily="66" charset="0"/>
              </a:rPr>
              <a:t>Trajanje obrazovanja: 3 godine</a:t>
            </a:r>
            <a:endParaRPr lang="en-US" altLang="x-none" sz="2200" dirty="0">
              <a:solidFill>
                <a:srgbClr val="3E68D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" y="990600"/>
            <a:ext cx="8686800" cy="1588"/>
          </a:xfrm>
          <a:prstGeom prst="line">
            <a:avLst/>
          </a:prstGeom>
          <a:ln>
            <a:solidFill>
              <a:srgbClr val="3E68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16781"/>
            <a:ext cx="4191000" cy="2417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16781"/>
            <a:ext cx="4459356" cy="2417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68" y="1353857"/>
            <a:ext cx="4218779" cy="2017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db2004131l">
  <a:themeElements>
    <a:clrScheme name="sample 3">
      <a:dk1>
        <a:srgbClr val="2A4F86"/>
      </a:dk1>
      <a:lt1>
        <a:srgbClr val="FFFFFF"/>
      </a:lt1>
      <a:dk2>
        <a:srgbClr val="3E68D0"/>
      </a:dk2>
      <a:lt2>
        <a:srgbClr val="D3D9DD"/>
      </a:lt2>
      <a:accent1>
        <a:srgbClr val="6C89DA"/>
      </a:accent1>
      <a:accent2>
        <a:srgbClr val="8FAFE9"/>
      </a:accent2>
      <a:accent3>
        <a:srgbClr val="FFFFFF"/>
      </a:accent3>
      <a:accent4>
        <a:srgbClr val="224272"/>
      </a:accent4>
      <a:accent5>
        <a:srgbClr val="BAC4EA"/>
      </a:accent5>
      <a:accent6>
        <a:srgbClr val="819ED3"/>
      </a:accent6>
      <a:hlink>
        <a:srgbClr val="57ABA3"/>
      </a:hlink>
      <a:folHlink>
        <a:srgbClr val="85819D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384D68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E4058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B2A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BC93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A4F86"/>
        </a:dk1>
        <a:lt1>
          <a:srgbClr val="FFFFFF"/>
        </a:lt1>
        <a:dk2>
          <a:srgbClr val="3E68D0"/>
        </a:dk2>
        <a:lt2>
          <a:srgbClr val="D3D9DD"/>
        </a:lt2>
        <a:accent1>
          <a:srgbClr val="6C89DA"/>
        </a:accent1>
        <a:accent2>
          <a:srgbClr val="8FAFE9"/>
        </a:accent2>
        <a:accent3>
          <a:srgbClr val="FFFFFF"/>
        </a:accent3>
        <a:accent4>
          <a:srgbClr val="224272"/>
        </a:accent4>
        <a:accent5>
          <a:srgbClr val="BAC4EA"/>
        </a:accent5>
        <a:accent6>
          <a:srgbClr val="819ED3"/>
        </a:accent6>
        <a:hlink>
          <a:srgbClr val="57ABA3"/>
        </a:hlink>
        <a:folHlink>
          <a:srgbClr val="8581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2855</TotalTime>
  <Words>672</Words>
  <Application>Microsoft Macintosh PowerPoint</Application>
  <PresentationFormat>On-screen Show (4:3)</PresentationFormat>
  <Paragraphs>133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Comic Sans MS</vt:lpstr>
      <vt:lpstr>Verdana</vt:lpstr>
      <vt:lpstr>Wingdings</vt:lpstr>
      <vt:lpstr>cdb2004131l</vt:lpstr>
      <vt:lpstr>Custom Design</vt:lpstr>
      <vt:lpstr>1_Custom Design</vt:lpstr>
      <vt:lpstr>2_Custom Design</vt:lpstr>
      <vt:lpstr>Image</vt:lpstr>
      <vt:lpstr>Srednja škola Oroslavje </vt:lpstr>
      <vt:lpstr>PowerPoint Presentation</vt:lpstr>
      <vt:lpstr>OPĆA GIMNAZIJA</vt:lpstr>
      <vt:lpstr>ČETVEROGODIŠNJI STRUKOVNI PROGRAM</vt:lpstr>
      <vt:lpstr>ČETVEROGODIŠNJI STRUKOVNI PROGRAM – STROJARSKI RAČUNALNI TEHNIČAR </vt:lpstr>
      <vt:lpstr>PRAKTIKUM ZA STROJARSTVO I OBNOVLJIVE IZVORE ENERGIJE</vt:lpstr>
      <vt:lpstr>PowerPoint Presentation</vt:lpstr>
      <vt:lpstr>OBRTNIČKI PROGRAMI IZ PODRUČJA STROJARSTVA</vt:lpstr>
      <vt:lpstr>OBRTNIČKI PROGRAMI IZ PODRUČJA OSOBNIH USLUGA</vt:lpstr>
      <vt:lpstr>OBRTNIČKI PROGRAM IZ PODRUČJA OBRADE DRVA</vt:lpstr>
      <vt:lpstr>KREATIVNI RADOVI NAŠIH UČENIKA STOLARA</vt:lpstr>
      <vt:lpstr>PONOS ŠKOLE</vt:lpstr>
      <vt:lpstr>CRTICE IZ ŽIVOTA ŠKOLE….</vt:lpstr>
      <vt:lpstr>CRTICE IZ ŽIVOTA ŠKOLE….</vt:lpstr>
      <vt:lpstr>ERASMUS + KA1 COMPARE&amp;PRACTICE 2</vt:lpstr>
      <vt:lpstr>...I NA KRAJU….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Branko</dc:creator>
  <cp:lastModifiedBy>Microsoft Office User</cp:lastModifiedBy>
  <cp:revision>239</cp:revision>
  <dcterms:created xsi:type="dcterms:W3CDTF">2009-11-26T10:04:40Z</dcterms:created>
  <dcterms:modified xsi:type="dcterms:W3CDTF">2020-05-11T06:38:52Z</dcterms:modified>
</cp:coreProperties>
</file>